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4">
  <p:sldMasterIdLst>
    <p:sldMasterId id="2147483660" r:id="rId1"/>
  </p:sldMasterIdLst>
  <p:notesMasterIdLst>
    <p:notesMasterId r:id="rId14"/>
  </p:notesMasterIdLst>
  <p:sldIdLst>
    <p:sldId id="345" r:id="rId2"/>
    <p:sldId id="384" r:id="rId3"/>
    <p:sldId id="478" r:id="rId4"/>
    <p:sldId id="479" r:id="rId5"/>
    <p:sldId id="501" r:id="rId6"/>
    <p:sldId id="503" r:id="rId7"/>
    <p:sldId id="504" r:id="rId8"/>
    <p:sldId id="506" r:id="rId9"/>
    <p:sldId id="507" r:id="rId10"/>
    <p:sldId id="508" r:id="rId11"/>
    <p:sldId id="509" r:id="rId12"/>
    <p:sldId id="380" r:id="rId13"/>
  </p:sldIdLst>
  <p:sldSz cx="12192000" cy="6858000"/>
  <p:notesSz cx="6858000" cy="9144000"/>
  <p:custDataLst>
    <p:tags r:id="rId15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201" userDrawn="1">
          <p15:clr>
            <a:srgbClr val="A4A3A4"/>
          </p15:clr>
        </p15:guide>
        <p15:guide id="2" pos="6267" userDrawn="1">
          <p15:clr>
            <a:srgbClr val="A4A3A4"/>
          </p15:clr>
        </p15:guide>
        <p15:guide id="3" orient="horz" pos="80" userDrawn="1">
          <p15:clr>
            <a:srgbClr val="A4A3A4"/>
          </p15:clr>
        </p15:guide>
        <p15:guide id="4" orient="horz" pos="4224" userDrawn="1">
          <p15:clr>
            <a:srgbClr val="A4A3A4"/>
          </p15:clr>
        </p15:guide>
        <p15:guide id="5" pos="914" userDrawn="1">
          <p15:clr>
            <a:srgbClr val="A4A3A4"/>
          </p15:clr>
        </p15:guide>
        <p15:guide id="6" pos="5155" userDrawn="1">
          <p15:clr>
            <a:srgbClr val="A4A3A4"/>
          </p15:clr>
        </p15:guide>
        <p15:guide id="7" orient="horz" pos="2387" userDrawn="1">
          <p15:clr>
            <a:srgbClr val="A4A3A4"/>
          </p15:clr>
        </p15:guide>
        <p15:guide id="8" orient="horz" pos="595" userDrawn="1">
          <p15:clr>
            <a:srgbClr val="A4A3A4"/>
          </p15:clr>
        </p15:guide>
        <p15:guide id="9" orient="horz" pos="4042" userDrawn="1">
          <p15:clr>
            <a:srgbClr val="A4A3A4"/>
          </p15:clr>
        </p15:guide>
        <p15:guide id="10" orient="horz" pos="381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FFFF00"/>
    <a:srgbClr val="5D6082"/>
    <a:srgbClr val="844641"/>
    <a:srgbClr val="2A2A2A"/>
    <a:srgbClr val="F0F0F0"/>
    <a:srgbClr val="0096FF"/>
    <a:srgbClr val="00FF00"/>
    <a:srgbClr val="F800F8"/>
    <a:srgbClr val="00FF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282" autoAdjust="0"/>
    <p:restoredTop sz="79808" autoAdjust="0"/>
  </p:normalViewPr>
  <p:slideViewPr>
    <p:cSldViewPr snapToGrid="0" showGuides="1">
      <p:cViewPr varScale="1">
        <p:scale>
          <a:sx n="100" d="100"/>
          <a:sy n="100" d="100"/>
        </p:scale>
        <p:origin x="1304" y="160"/>
      </p:cViewPr>
      <p:guideLst>
        <p:guide orient="horz" pos="4201"/>
        <p:guide pos="6267"/>
        <p:guide orient="horz" pos="80"/>
        <p:guide orient="horz" pos="4224"/>
        <p:guide pos="914"/>
        <p:guide pos="5155"/>
        <p:guide orient="horz" pos="2387"/>
        <p:guide orient="horz" pos="595"/>
        <p:guide orient="horz" pos="4042"/>
        <p:guide orient="horz" pos="381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22" d="100"/>
          <a:sy n="122" d="100"/>
        </p:scale>
        <p:origin x="4068" y="1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6D23FC-939D-4497-B492-ABDCD0E02031}" type="datetimeFigureOut">
              <a:rPr lang="en-US" smtClean="0"/>
              <a:t>9/18/25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E03F66-2132-447F-A912-4290C0C26D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0999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E03F66-2132-447F-A912-4290C0C26D3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3602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E0EC24-1455-8933-8782-5B33F08594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BF28918-1765-06E6-99BD-8604A3E224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949B8A1-5749-287D-02BF-9089569C4C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BD86E7-0AB0-A7F7-0F5C-ADE65E26D5F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E03F66-2132-447F-A912-4290C0C26D3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3905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E0EC24-1455-8933-8782-5B33F08594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BF28918-1765-06E6-99BD-8604A3E224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949B8A1-5749-287D-02BF-9089569C4C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BD86E7-0AB0-A7F7-0F5C-ADE65E26D5F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E03F66-2132-447F-A912-4290C0C26D3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7734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E03F66-2132-447F-A912-4290C0C26D3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1690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AEEDC0-74E6-F1B9-F0EC-33D09398E1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6296BF1-9962-3C26-2C5C-13863E7D1C2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2D3944D-607E-2FD5-B03C-AEA92B2823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355DD8-FE6D-CEE5-6E38-379ABF91D42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E03F66-2132-447F-A912-4290C0C26D3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6964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E0EC24-1455-8933-8782-5B33F08594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BF28918-1765-06E6-99BD-8604A3E224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949B8A1-5749-287D-02BF-9089569C4C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BD86E7-0AB0-A7F7-0F5C-ADE65E26D5F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E03F66-2132-447F-A912-4290C0C26D3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6226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E0EC24-1455-8933-8782-5B33F08594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BF28918-1765-06E6-99BD-8604A3E224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949B8A1-5749-287D-02BF-9089569C4C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BD86E7-0AB0-A7F7-0F5C-ADE65E26D5F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E03F66-2132-447F-A912-4290C0C26D3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4777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E0EC24-1455-8933-8782-5B33F08594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BF28918-1765-06E6-99BD-8604A3E224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949B8A1-5749-287D-02BF-9089569C4C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BD86E7-0AB0-A7F7-0F5C-ADE65E26D5F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E03F66-2132-447F-A912-4290C0C26D3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0154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E0EC24-1455-8933-8782-5B33F08594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BF28918-1765-06E6-99BD-8604A3E224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949B8A1-5749-287D-02BF-9089569C4C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BD86E7-0AB0-A7F7-0F5C-ADE65E26D5F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E03F66-2132-447F-A912-4290C0C26D3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5780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E0EC24-1455-8933-8782-5B33F08594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BF28918-1765-06E6-99BD-8604A3E224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949B8A1-5749-287D-02BF-9089569C4C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BD86E7-0AB0-A7F7-0F5C-ADE65E26D5F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E03F66-2132-447F-A912-4290C0C26D3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148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E0EC24-1455-8933-8782-5B33F08594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BF28918-1765-06E6-99BD-8604A3E224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949B8A1-5749-287D-02BF-9089569C4C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BD86E7-0AB0-A7F7-0F5C-ADE65E26D5F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E03F66-2132-447F-A912-4290C0C26D3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1823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emf"/><Relationship Id="rId4" Type="http://schemas.openxmlformats.org/officeDocument/2006/relationships/image" Target="../media/image2.emf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emf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em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emf"/><Relationship Id="rId4" Type="http://schemas.openxmlformats.org/officeDocument/2006/relationships/image" Target="../media/image5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em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e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E0B6021-8E99-454D-A4B5-DBFB061F95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48"/>
            <a:ext cx="12192000" cy="6851904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2D19DE88-F7A5-F543-8EAD-B96C80292E8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31642" y="1439356"/>
            <a:ext cx="6972941" cy="1543051"/>
          </a:xfrm>
        </p:spPr>
        <p:txBody>
          <a:bodyPr anchor="b">
            <a:noAutofit/>
          </a:bodyPr>
          <a:lstStyle>
            <a:lvl1pPr algn="r">
              <a:defRPr sz="5333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D7ADC6F6-B9EA-5B40-9683-6117726441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43094" y="2982407"/>
            <a:ext cx="6960067" cy="13297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867">
                <a:solidFill>
                  <a:schemeClr val="tx1"/>
                </a:solidFill>
              </a:defRPr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EBC3907-7533-C942-83A3-F7DC01C4162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8089" y="353110"/>
            <a:ext cx="2065073" cy="2693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69B090C-E107-4C47-886E-3DF1EC2D9FE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287" y="262864"/>
            <a:ext cx="2627616" cy="503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9279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55600" y="6417800"/>
            <a:ext cx="2743200" cy="297633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fld id="{2B7B873C-A46E-4878-A014-BF36A57BE664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A6CB6BC-E2B6-A64A-B743-C251ED63275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173255"/>
          </a:xfrm>
          <a:prstGeom prst="rect">
            <a:avLst/>
          </a:prstGeom>
          <a:solidFill>
            <a:srgbClr val="A02337"/>
          </a:solidFill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7B3D9F2-52D6-4443-91EA-7D86029A5B5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4011" y="6378845"/>
            <a:ext cx="1960083" cy="375545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5A6A1256-2791-524B-8D3E-CD3EA9E777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600" y="351832"/>
            <a:ext cx="11443547" cy="1151848"/>
          </a:xfrm>
        </p:spPr>
        <p:txBody>
          <a:bodyPr>
            <a:normAutofit/>
          </a:bodyPr>
          <a:lstStyle>
            <a:lvl1pPr>
              <a:defRPr sz="4267">
                <a:solidFill>
                  <a:srgbClr val="002060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FB5D8195-E644-EB41-9C2D-623B2DDB7A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600" y="1503682"/>
            <a:ext cx="11443547" cy="4700692"/>
          </a:xfrm>
        </p:spPr>
        <p:txBody>
          <a:bodyPr>
            <a:normAutofit/>
          </a:bodyPr>
          <a:lstStyle>
            <a:lvl1pPr marL="304792" indent="-304792">
              <a:buClr>
                <a:srgbClr val="A50021"/>
              </a:buClr>
              <a:buFont typeface="Arial" panose="020B0604020202020204" pitchFamily="34" charset="0"/>
              <a:buChar char="•"/>
              <a:defRPr sz="3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3325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4A5CFB0A-00D7-0E4C-A934-6D5114FDB05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32549"/>
            <a:ext cx="12192000" cy="4344201"/>
          </a:xfrm>
          <a:prstGeom prst="rect">
            <a:avLst/>
          </a:prstGeom>
          <a:solidFill>
            <a:srgbClr val="A02337"/>
          </a:solidFill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28979" y="1830821"/>
            <a:ext cx="7177996" cy="1937932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21981" y="3776672"/>
            <a:ext cx="7184996" cy="126859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667">
                <a:solidFill>
                  <a:schemeClr val="bg1"/>
                </a:solidFill>
              </a:defRPr>
            </a:lvl1pPr>
            <a:lvl2pPr marL="609585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4AFD833-CC88-734B-89F2-B939F25A165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287" y="262864"/>
            <a:ext cx="2627616" cy="50344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83B1543-EBB5-1E4B-91BD-EE4EA379785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766" y="6388287"/>
            <a:ext cx="2065073" cy="26935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EA64B7B-3506-0144-91B3-7054F6ABFE2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alphaModFix amt="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6557" y="1406988"/>
            <a:ext cx="4995321" cy="4995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8397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E103AF7-7CEF-914E-8D2F-8185760A6F6E}"/>
              </a:ext>
            </a:extLst>
          </p:cNvPr>
          <p:cNvSpPr/>
          <p:nvPr userDrawn="1"/>
        </p:nvSpPr>
        <p:spPr>
          <a:xfrm>
            <a:off x="0" y="1732548"/>
            <a:ext cx="12192000" cy="434420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5600" y="1732548"/>
            <a:ext cx="7251375" cy="2176843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5600" y="3909392"/>
            <a:ext cx="7251377" cy="113587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667">
                <a:solidFill>
                  <a:schemeClr val="bg1"/>
                </a:solidFill>
              </a:defRPr>
            </a:lvl1pPr>
            <a:lvl2pPr marL="609585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4AFD833-CC88-734B-89F2-B939F25A165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00" y="245857"/>
            <a:ext cx="2627616" cy="50344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83B1543-EBB5-1E4B-91BD-EE4EA379785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1584" y="6388287"/>
            <a:ext cx="2065073" cy="2693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3E3E37E-48D3-0F41-9C6A-7D481A8883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59" r="20425" b="5578"/>
          <a:stretch/>
        </p:blipFill>
        <p:spPr>
          <a:xfrm>
            <a:off x="8207741" y="1732548"/>
            <a:ext cx="3984259" cy="4344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3702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E103AF7-7CEF-914E-8D2F-8185760A6F6E}"/>
              </a:ext>
            </a:extLst>
          </p:cNvPr>
          <p:cNvSpPr/>
          <p:nvPr userDrawn="1"/>
        </p:nvSpPr>
        <p:spPr>
          <a:xfrm>
            <a:off x="0" y="1732548"/>
            <a:ext cx="12192000" cy="434420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28979" y="1830821"/>
            <a:ext cx="7177996" cy="1937932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21981" y="3776672"/>
            <a:ext cx="7184996" cy="126859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667">
                <a:solidFill>
                  <a:schemeClr val="bg1"/>
                </a:solidFill>
              </a:defRPr>
            </a:lvl1pPr>
            <a:lvl2pPr marL="609585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4AFD833-CC88-734B-89F2-B939F25A165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287" y="262864"/>
            <a:ext cx="2627616" cy="50344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83B1543-EBB5-1E4B-91BD-EE4EA379785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766" y="6388287"/>
            <a:ext cx="2065073" cy="26935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68EC200-F85C-C840-9A1D-7EF2FCFFAF5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59" r="20425" b="5578"/>
          <a:stretch/>
        </p:blipFill>
        <p:spPr>
          <a:xfrm>
            <a:off x="8207741" y="1732548"/>
            <a:ext cx="3984259" cy="4344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3991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5343849-8FC5-0F41-8FB9-FAA143DD3DC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48"/>
            <a:ext cx="12192000" cy="6851904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2D19DE88-F7A5-F543-8EAD-B96C80292E8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31642" y="1218897"/>
            <a:ext cx="6972941" cy="1543051"/>
          </a:xfrm>
        </p:spPr>
        <p:txBody>
          <a:bodyPr anchor="b">
            <a:noAutofit/>
          </a:bodyPr>
          <a:lstStyle>
            <a:lvl1pPr algn="r">
              <a:defRPr sz="5333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D7ADC6F6-B9EA-5B40-9683-6117726441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43094" y="2761949"/>
            <a:ext cx="6960067" cy="13297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867">
                <a:solidFill>
                  <a:schemeClr val="tx1"/>
                </a:solidFill>
              </a:defRPr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69B090C-E107-4C47-886E-3DF1EC2D9FE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5544" y="326692"/>
            <a:ext cx="2627616" cy="50344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28CD577-4669-1342-AFA4-3A86F9C4210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8088" y="6248692"/>
            <a:ext cx="2065073" cy="269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7161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824334AC-A38A-7840-91DB-6D97947287A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96"/>
            <a:ext cx="12192000" cy="685190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7B52A39-59A7-AD41-9748-662EAF7E8BC6}"/>
              </a:ext>
            </a:extLst>
          </p:cNvPr>
          <p:cNvSpPr/>
          <p:nvPr userDrawn="1"/>
        </p:nvSpPr>
        <p:spPr>
          <a:xfrm>
            <a:off x="6802783" y="0"/>
            <a:ext cx="5389216" cy="68580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D033640-A2B8-CF42-BE64-60B4328D2DB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8089" y="353110"/>
            <a:ext cx="2065073" cy="269357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FDA8790A-F5F2-1447-97AF-C8252DE27A8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73844" y="2657475"/>
            <a:ext cx="4629317" cy="1543051"/>
          </a:xfrm>
        </p:spPr>
        <p:txBody>
          <a:bodyPr anchor="b">
            <a:noAutofit/>
          </a:bodyPr>
          <a:lstStyle>
            <a:lvl1pPr algn="l">
              <a:defRPr sz="5333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1C9330A7-36C2-C748-BA4C-007314F528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80970" y="4200526"/>
            <a:ext cx="4620769" cy="13297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867">
                <a:solidFill>
                  <a:schemeClr val="tx1"/>
                </a:solidFill>
              </a:defRPr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485F3FA-387A-E643-80E6-7BFF56B5890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287" y="262864"/>
            <a:ext cx="2627616" cy="503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5489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E6474D0-4693-7F4E-BAFB-00807D41A3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48"/>
            <a:ext cx="12197424" cy="68549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0B14762-5AB9-7644-8BBF-C7C0C2D0139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5617" y="0"/>
            <a:ext cx="6396383" cy="6858000"/>
          </a:xfrm>
          <a:prstGeom prst="rect">
            <a:avLst/>
          </a:prstGeom>
          <a:solidFill>
            <a:srgbClr val="A02337"/>
          </a:solidFill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8E22D469-66DA-3646-A3F5-62A37514247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158392" y="2119763"/>
            <a:ext cx="5569782" cy="1543051"/>
          </a:xfrm>
        </p:spPr>
        <p:txBody>
          <a:bodyPr anchor="b">
            <a:noAutofit/>
          </a:bodyPr>
          <a:lstStyle>
            <a:lvl1pPr algn="l">
              <a:defRPr sz="5333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9BB62562-CB73-EE4A-B26A-53A04DF0C6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66786" y="3662814"/>
            <a:ext cx="5569782" cy="13297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867">
                <a:solidFill>
                  <a:schemeClr val="bg1"/>
                </a:solidFill>
              </a:defRPr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33AF28B-49E6-F74F-802F-1408C898F84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8088" y="6248692"/>
            <a:ext cx="2065073" cy="26935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A640FDA-DE10-F54D-9E60-85E27076971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8392" y="315872"/>
            <a:ext cx="2627617" cy="503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377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9E852F0-B992-2B4D-8E92-7138DD36F42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C374D08-1B64-E649-A8F3-3465DA55601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>
              <a:alpha val="8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1ABF0E9-3472-9C4B-890F-AA55CFB1556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2776" y="1908313"/>
            <a:ext cx="11460924" cy="2138017"/>
          </a:xfrm>
        </p:spPr>
        <p:txBody>
          <a:bodyPr anchor="b">
            <a:noAutofit/>
          </a:bodyPr>
          <a:lstStyle>
            <a:lvl1pPr algn="ctr">
              <a:defRPr sz="5333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777458AB-6DCF-A547-A957-CF814F8DBA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2776" y="4046330"/>
            <a:ext cx="11460924" cy="134730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867">
                <a:solidFill>
                  <a:schemeClr val="bg1"/>
                </a:solidFill>
              </a:defRPr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F4B0371-5E90-4148-9BCB-4AF35D72EAF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8088" y="6400982"/>
            <a:ext cx="2065073" cy="26935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4BBB0AD-E7CA-894B-B713-6A4CC5C3BCF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775" y="183350"/>
            <a:ext cx="2627617" cy="503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4609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CCA9148-5783-284A-8444-7B64958159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846" y="0"/>
            <a:ext cx="12202847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FB9FEC7-89D8-2449-8C19-374BD2EC4B1B}"/>
              </a:ext>
            </a:extLst>
          </p:cNvPr>
          <p:cNvSpPr/>
          <p:nvPr userDrawn="1"/>
        </p:nvSpPr>
        <p:spPr>
          <a:xfrm>
            <a:off x="6254663" y="0"/>
            <a:ext cx="5937336" cy="6858000"/>
          </a:xfrm>
          <a:prstGeom prst="rect">
            <a:avLst/>
          </a:prstGeom>
          <a:solidFill>
            <a:srgbClr val="5482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/>
              <a:t> </a:t>
            </a:r>
            <a:endParaRPr lang="en-US" sz="2400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DB6CBE2D-62A3-E24F-9CE7-3DC9D9C2154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95714" y="2119763"/>
            <a:ext cx="5316357" cy="1543051"/>
          </a:xfrm>
        </p:spPr>
        <p:txBody>
          <a:bodyPr anchor="b">
            <a:noAutofit/>
          </a:bodyPr>
          <a:lstStyle>
            <a:lvl1pPr algn="l">
              <a:defRPr sz="5333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8DF5D57C-5071-194D-AA8A-A3B289E43C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04108" y="3662814"/>
            <a:ext cx="5306541" cy="13297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867">
                <a:solidFill>
                  <a:schemeClr val="bg1"/>
                </a:solidFill>
              </a:defRPr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1FA7DEE2-F4FD-A64A-B278-E2865F5AC24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8088" y="6248692"/>
            <a:ext cx="2065073" cy="26935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FE77B16-B968-0945-B861-9CC366DCD8A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5714" y="315872"/>
            <a:ext cx="2627617" cy="503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5564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55599" y="6380758"/>
            <a:ext cx="1128643" cy="33754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6B086C9-808D-D749-AC67-2AFB3ECCA5A8}" type="datetime1">
              <a:rPr lang="en-US" smtClean="0"/>
              <a:t>9/18/25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41878" y="6380759"/>
            <a:ext cx="881822" cy="33754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B7B873C-A46E-4878-A014-BF36A57BE664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A6CB6BC-E2B6-A64A-B743-C251ED63275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49300"/>
          </a:xfrm>
          <a:prstGeom prst="rect">
            <a:avLst/>
          </a:prstGeom>
          <a:solidFill>
            <a:srgbClr val="A02337"/>
          </a:solidFill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2DBB147-AC15-2F46-9B4D-2EAECD979E3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6946" y="113742"/>
            <a:ext cx="474241" cy="47424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5600" y="126999"/>
            <a:ext cx="10966174" cy="622301"/>
          </a:xfrm>
          <a:noFill/>
        </p:spPr>
        <p:txBody>
          <a:bodyPr>
            <a:normAutofit/>
          </a:bodyPr>
          <a:lstStyle>
            <a:lvl1pPr>
              <a:defRPr sz="3467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8868C85-D0D0-F146-B92F-EF2FC7FB3D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601" y="952500"/>
            <a:ext cx="11468100" cy="5224463"/>
          </a:xfrm>
        </p:spPr>
        <p:txBody>
          <a:bodyPr>
            <a:normAutofit/>
          </a:bodyPr>
          <a:lstStyle>
            <a:lvl1pPr marL="304792" indent="-304792">
              <a:buClr>
                <a:srgbClr val="A50021"/>
              </a:buClr>
              <a:buFont typeface="Arial" panose="020B0604020202020204" pitchFamily="34" charset="0"/>
              <a:buChar char="•"/>
              <a:defRPr sz="3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98881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1CFE5B6-25DE-9C4C-B1BE-D67F5BAC1228}"/>
              </a:ext>
            </a:extLst>
          </p:cNvPr>
          <p:cNvSpPr/>
          <p:nvPr userDrawn="1"/>
        </p:nvSpPr>
        <p:spPr>
          <a:xfrm>
            <a:off x="0" y="0"/>
            <a:ext cx="12192000" cy="75346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5599" y="113742"/>
            <a:ext cx="11032435" cy="639719"/>
          </a:xfrm>
          <a:noFill/>
        </p:spPr>
        <p:txBody>
          <a:bodyPr>
            <a:normAutofit/>
          </a:bodyPr>
          <a:lstStyle>
            <a:lvl1pPr>
              <a:defRPr sz="3467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C097C0F-4E48-CE40-A2C4-3DEDDA876BE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6946" y="113742"/>
            <a:ext cx="474241" cy="474241"/>
          </a:xfrm>
          <a:prstGeom prst="rect">
            <a:avLst/>
          </a:prstGeom>
        </p:spPr>
      </p:pic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935DEF16-DBE3-5740-94DB-59C7B6A23B8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5600" y="6375400"/>
            <a:ext cx="1150730" cy="3429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0A42757-EDCA-FB42-9406-972539B00533}" type="datetime1">
              <a:rPr lang="en-US" smtClean="0"/>
              <a:t>9/18/25</a:t>
            </a:fld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41815C3B-DFCC-1444-AED0-D6D5DB366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02956" y="6375400"/>
            <a:ext cx="1420743" cy="3429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B7B873C-A46E-4878-A014-BF36A57BE66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BE8BF904-D941-C141-AE39-F7CBF73D00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600" y="956661"/>
            <a:ext cx="11468101" cy="5215539"/>
          </a:xfrm>
        </p:spPr>
        <p:txBody>
          <a:bodyPr>
            <a:normAutofit/>
          </a:bodyPr>
          <a:lstStyle>
            <a:lvl1pPr marL="304792" indent="-304792">
              <a:buClr>
                <a:srgbClr val="002060"/>
              </a:buClr>
              <a:buFont typeface="Arial" panose="020B0604020202020204" pitchFamily="34" charset="0"/>
              <a:buChar char="•"/>
              <a:defRPr sz="3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78253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1CFE5B6-25DE-9C4C-B1BE-D67F5BAC1228}"/>
              </a:ext>
            </a:extLst>
          </p:cNvPr>
          <p:cNvSpPr/>
          <p:nvPr userDrawn="1"/>
        </p:nvSpPr>
        <p:spPr>
          <a:xfrm>
            <a:off x="0" y="0"/>
            <a:ext cx="12192000" cy="68103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5599" y="-99610"/>
            <a:ext cx="11000533" cy="942529"/>
          </a:xfrm>
          <a:noFill/>
        </p:spPr>
        <p:txBody>
          <a:bodyPr>
            <a:normAutofit/>
          </a:bodyPr>
          <a:lstStyle>
            <a:lvl1pPr>
              <a:defRPr sz="3467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CB26150-26F2-1641-B94B-91D2E777216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6946" y="113742"/>
            <a:ext cx="474241" cy="474241"/>
          </a:xfrm>
          <a:prstGeom prst="rect">
            <a:avLst/>
          </a:prstGeom>
        </p:spPr>
      </p:pic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6354EFD5-6426-8343-8509-875F7BB6EDA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5600" y="6289638"/>
            <a:ext cx="2743200" cy="29763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37C822D-A985-E847-99F2-FFC297A6CB3B}" type="datetime1">
              <a:rPr lang="en-US" smtClean="0"/>
              <a:t>9/18/25</a:t>
            </a:fld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3DC5E72F-1906-8C4B-8028-F5963D0C9B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0133" y="6289638"/>
            <a:ext cx="2743200" cy="29763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B7B873C-A46E-4878-A014-BF36A57BE66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D24C5AF-D5B8-7E49-A726-3E0C0166CE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600" y="942530"/>
            <a:ext cx="11497733" cy="5234433"/>
          </a:xfrm>
        </p:spPr>
        <p:txBody>
          <a:bodyPr>
            <a:normAutofit/>
          </a:bodyPr>
          <a:lstStyle>
            <a:lvl1pPr marL="304792" indent="-304792">
              <a:buClr>
                <a:srgbClr val="548235"/>
              </a:buClr>
              <a:buFont typeface="Arial" panose="020B0604020202020204" pitchFamily="34" charset="0"/>
              <a:buChar char="•"/>
              <a:defRPr sz="3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65883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5600" y="872368"/>
            <a:ext cx="10998200" cy="18850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5600" y="2762250"/>
            <a:ext cx="10998200" cy="34147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55600" y="6356352"/>
            <a:ext cx="2743200" cy="29763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B566A9B-8582-C54D-8AE5-48812B04DE54}" type="datetime1">
              <a:rPr lang="en-US" smtClean="0"/>
              <a:t>9/18/25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29763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B7B873C-A46E-4878-A014-BF36A57BE66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7841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hf hdr="0" dt="0"/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5867" b="0" kern="1200">
          <a:solidFill>
            <a:srgbClr val="A50021"/>
          </a:solidFill>
          <a:latin typeface="+mj-lt"/>
          <a:ea typeface="+mj-ea"/>
          <a:cs typeface="Arial" panose="020B0604020202020204" pitchFamily="34" charset="0"/>
        </a:defRPr>
      </a:lvl1pPr>
    </p:titleStyle>
    <p:bodyStyle>
      <a:lvl1pPr marL="304792" indent="-304792" algn="l" defTabSz="1219170" rtl="0" eaLnBrk="1" latinLnBrk="0" hangingPunct="1">
        <a:lnSpc>
          <a:spcPct val="90000"/>
        </a:lnSpc>
        <a:spcBef>
          <a:spcPts val="1333"/>
        </a:spcBef>
        <a:buClr>
          <a:schemeClr val="tx1">
            <a:lumMod val="50000"/>
            <a:lumOff val="50000"/>
          </a:schemeClr>
        </a:buClr>
        <a:buFont typeface="Arial" panose="020B0604020202020204" pitchFamily="34" charset="0"/>
        <a:buChar char="&gt;"/>
        <a:defRPr sz="3733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1pPr>
      <a:lvl2pPr marL="91437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2pPr>
      <a:lvl3pPr marL="1523962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3pPr>
      <a:lvl4pPr marL="213354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4pPr>
      <a:lvl5pPr marL="274313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24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orient="horz" pos="80" userDrawn="1">
          <p15:clr>
            <a:srgbClr val="F26B43"/>
          </p15:clr>
        </p15:guide>
        <p15:guide id="4" orient="horz" pos="4232" userDrawn="1">
          <p15:clr>
            <a:srgbClr val="F26B43"/>
          </p15:clr>
        </p15:guide>
        <p15:guide id="5" pos="224" userDrawn="1">
          <p15:clr>
            <a:srgbClr val="F26B43"/>
          </p15:clr>
        </p15:guide>
        <p15:guide id="6" pos="7448" userDrawn="1">
          <p15:clr>
            <a:srgbClr val="F26B43"/>
          </p15:clr>
        </p15:guide>
        <p15:guide id="7" orient="horz" pos="472" userDrawn="1">
          <p15:clr>
            <a:srgbClr val="F26B43"/>
          </p15:clr>
        </p15:guide>
        <p15:guide id="8" orient="horz" pos="600" userDrawn="1">
          <p15:clr>
            <a:srgbClr val="F26B43"/>
          </p15:clr>
        </p15:guide>
        <p15:guide id="9" orient="horz" pos="4016" userDrawn="1">
          <p15:clr>
            <a:srgbClr val="F26B43"/>
          </p15:clr>
        </p15:guide>
        <p15:guide id="10" orient="horz" pos="388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1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6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8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image" Target="../media/image3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328C4F-8FFB-4AF0-8AB4-A5B1AB35E1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5476" y="2151237"/>
            <a:ext cx="11460924" cy="2177773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" altLang="zh-CN" sz="4400" dirty="0">
                <a:effectLst/>
                <a:latin typeface="SFBX1440"/>
              </a:rPr>
              <a:t>Score-based Diffusion Model for Unpaired Virtual Histology Staining </a:t>
            </a:r>
            <a:br>
              <a:rPr lang="en" altLang="zh-CN" sz="1050" dirty="0"/>
            </a:br>
            <a:br>
              <a:rPr lang="zh-CN" altLang="zh-CN" b="1" dirty="0"/>
            </a:br>
            <a:endParaRPr lang="en-US" sz="4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E2EC55F-4281-4D37-967C-CE3675A749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5476" y="4013200"/>
            <a:ext cx="11460924" cy="1996693"/>
          </a:xfrm>
        </p:spPr>
        <p:txBody>
          <a:bodyPr>
            <a:normAutofit lnSpcReduction="10000"/>
          </a:bodyPr>
          <a:lstStyle/>
          <a:p>
            <a:pPr algn="l"/>
            <a:r>
              <a:rPr lang="en-US" altLang="zh-CN" dirty="0" err="1"/>
              <a:t>Anran</a:t>
            </a:r>
            <a:r>
              <a:rPr lang="zh-CN" altLang="en-US" dirty="0"/>
              <a:t> </a:t>
            </a:r>
            <a:r>
              <a:rPr lang="en-US" altLang="zh-CN" dirty="0"/>
              <a:t>Liu</a:t>
            </a:r>
            <a:r>
              <a:rPr lang="en-US" altLang="zh-CN" baseline="30000" dirty="0"/>
              <a:t>1</a:t>
            </a:r>
            <a:r>
              <a:rPr lang="zh-CN" altLang="en-US" baseline="30000" dirty="0"/>
              <a:t>*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 err="1"/>
              <a:t>Xiaofei</a:t>
            </a:r>
            <a:r>
              <a:rPr lang="en-US" altLang="zh-CN" dirty="0"/>
              <a:t> Wang</a:t>
            </a:r>
            <a:r>
              <a:rPr lang="en-US" altLang="zh-CN" baseline="30000" dirty="0"/>
              <a:t>2</a:t>
            </a:r>
            <a:r>
              <a:rPr lang="zh-CN" altLang="en-US" baseline="30000" dirty="0"/>
              <a:t>*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Jing</a:t>
            </a:r>
            <a:r>
              <a:rPr lang="zh-CN" altLang="en-US" dirty="0"/>
              <a:t> </a:t>
            </a:r>
            <a:r>
              <a:rPr lang="en-US" altLang="zh-CN" dirty="0"/>
              <a:t>Cai</a:t>
            </a:r>
            <a:r>
              <a:rPr lang="en-US" altLang="zh-CN" baseline="30000" dirty="0"/>
              <a:t>1✉️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Chao</a:t>
            </a:r>
            <a:r>
              <a:rPr lang="zh-CN" altLang="en-US" dirty="0"/>
              <a:t> </a:t>
            </a:r>
            <a:r>
              <a:rPr lang="en-US" altLang="zh-CN" dirty="0"/>
              <a:t>Li</a:t>
            </a:r>
            <a:r>
              <a:rPr lang="en-US" altLang="zh-CN" baseline="30000" dirty="0"/>
              <a:t>2,3,4✉️</a:t>
            </a:r>
          </a:p>
          <a:p>
            <a:pPr algn="l"/>
            <a:r>
              <a:rPr lang="en-US" altLang="zh-CN" baseline="30000" dirty="0"/>
              <a:t>1</a:t>
            </a:r>
            <a:r>
              <a:rPr lang="zh-CN" altLang="en-US" baseline="30000" dirty="0"/>
              <a:t> </a:t>
            </a:r>
            <a:r>
              <a:rPr lang="en" altLang="zh-CN" sz="2000" dirty="0">
                <a:effectLst/>
                <a:latin typeface="SFRM0900"/>
              </a:rPr>
              <a:t>Department of Health Technology and Informatics, Hong Kong Polytechnic University</a:t>
            </a:r>
            <a:r>
              <a:rPr lang="en-US" altLang="zh-CN" sz="2000" dirty="0">
                <a:effectLst/>
                <a:latin typeface="SFRM0900"/>
              </a:rPr>
              <a:t>,</a:t>
            </a:r>
            <a:r>
              <a:rPr lang="en" altLang="zh-CN" sz="2000" dirty="0">
                <a:effectLst/>
                <a:latin typeface="SFRM0900"/>
              </a:rPr>
              <a:t> China</a:t>
            </a:r>
          </a:p>
          <a:p>
            <a:pPr algn="l"/>
            <a:r>
              <a:rPr lang="en-US" altLang="zh-CN" sz="2000" baseline="30000" dirty="0">
                <a:latin typeface="SFRM0900"/>
              </a:rPr>
              <a:t>2</a:t>
            </a:r>
            <a:r>
              <a:rPr lang="zh-CN" altLang="en-US" sz="2000" baseline="30000" dirty="0">
                <a:latin typeface="SFRM0900"/>
              </a:rPr>
              <a:t> </a:t>
            </a:r>
            <a:r>
              <a:rPr lang="en" altLang="zh-CN" sz="2000" dirty="0">
                <a:effectLst/>
                <a:latin typeface="SFRM0900"/>
              </a:rPr>
              <a:t>Department of Clinical Neurosciences, University of Cambridge, UK</a:t>
            </a:r>
          </a:p>
          <a:p>
            <a:pPr algn="l"/>
            <a:r>
              <a:rPr lang="en-US" altLang="zh-CN" sz="2000" baseline="30000" dirty="0">
                <a:latin typeface="SFRM0900"/>
              </a:rPr>
              <a:t>3</a:t>
            </a:r>
            <a:r>
              <a:rPr lang="zh-CN" altLang="en-US" sz="2000" baseline="30000" dirty="0">
                <a:latin typeface="SFRM0900"/>
              </a:rPr>
              <a:t> </a:t>
            </a:r>
            <a:r>
              <a:rPr lang="en" altLang="zh-CN" sz="2000" dirty="0">
                <a:effectLst/>
                <a:latin typeface="SFRM0900"/>
              </a:rPr>
              <a:t>School of Science and Engineering, University of Dundee, UK</a:t>
            </a:r>
          </a:p>
          <a:p>
            <a:pPr algn="l"/>
            <a:r>
              <a:rPr lang="en-US" altLang="zh-CN" baseline="30000" dirty="0"/>
              <a:t>4</a:t>
            </a:r>
            <a:r>
              <a:rPr lang="zh-CN" altLang="en-US" dirty="0"/>
              <a:t> </a:t>
            </a:r>
            <a:r>
              <a:rPr lang="en-US" altLang="zh-CN" dirty="0"/>
              <a:t>De</a:t>
            </a:r>
            <a:r>
              <a:rPr lang="en" altLang="zh-CN" sz="2000" dirty="0" err="1">
                <a:effectLst/>
                <a:latin typeface="SFRM0900"/>
              </a:rPr>
              <a:t>partment</a:t>
            </a:r>
            <a:r>
              <a:rPr lang="en" altLang="zh-CN" sz="2000" dirty="0">
                <a:effectLst/>
                <a:latin typeface="SFRM0900"/>
              </a:rPr>
              <a:t> of Applied Mathematics and Theoretical Physics, University of Cambridge, UK</a:t>
            </a:r>
            <a:endParaRPr lang="en-US" baseline="300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45FBF07-4A40-12E4-D155-044D99441C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8800" y="61572"/>
            <a:ext cx="1934900" cy="817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745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2BF611-8F50-AEF9-13E2-0B664D0C22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394C06-9ABC-2C6A-19F8-4CE103A290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Ablation</a:t>
            </a:r>
            <a:r>
              <a:rPr lang="zh-CN" altLang="en-US" dirty="0"/>
              <a:t> </a:t>
            </a:r>
            <a:r>
              <a:rPr lang="en-US" altLang="zh-CN" dirty="0"/>
              <a:t>Study 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575490-5D18-9762-6743-8207E8735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B873C-A46E-4878-A014-BF36A57BE664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6535CA1-B90D-7AEE-4C89-D7C091A799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903"/>
          <a:stretch/>
        </p:blipFill>
        <p:spPr>
          <a:xfrm>
            <a:off x="2209800" y="4418570"/>
            <a:ext cx="7772400" cy="232568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B7C2F01-BACC-7761-FD94-2CAF4B9D9EC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3598"/>
          <a:stretch/>
        </p:blipFill>
        <p:spPr>
          <a:xfrm>
            <a:off x="1314775" y="1054100"/>
            <a:ext cx="9569952" cy="307466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84B3AF5-5CCC-5AD8-11A8-CFDE8F4A8E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74956" y="4186654"/>
            <a:ext cx="7681844" cy="25740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2697E2A-E20C-AD58-CC4F-04F8D638AC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22500" y="852019"/>
            <a:ext cx="7772400" cy="219687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85B183B7-4724-BE30-42F5-69BD0C8B13B2}"/>
              </a:ext>
            </a:extLst>
          </p:cNvPr>
          <p:cNvSpPr/>
          <p:nvPr/>
        </p:nvSpPr>
        <p:spPr>
          <a:xfrm>
            <a:off x="1314775" y="2679700"/>
            <a:ext cx="9798552" cy="1506954"/>
          </a:xfrm>
          <a:prstGeom prst="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134248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2BF611-8F50-AEF9-13E2-0B664D0C22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394C06-9ABC-2C6A-19F8-4CE103A290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Conclusion</a:t>
            </a:r>
            <a:r>
              <a:rPr lang="zh-CN" altLang="en-US" dirty="0"/>
              <a:t> </a:t>
            </a:r>
            <a:r>
              <a:rPr lang="en-US" altLang="zh-CN" dirty="0"/>
              <a:t>&amp;</a:t>
            </a:r>
            <a:r>
              <a:rPr lang="zh-CN" altLang="en-US" dirty="0"/>
              <a:t> </a:t>
            </a:r>
            <a:r>
              <a:rPr lang="en-US" altLang="zh-CN" dirty="0"/>
              <a:t>Future</a:t>
            </a:r>
            <a:r>
              <a:rPr lang="zh-CN" altLang="en-US" dirty="0"/>
              <a:t> </a:t>
            </a:r>
            <a:r>
              <a:rPr lang="en-US" altLang="zh-CN" dirty="0"/>
              <a:t>Work 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575490-5D18-9762-6743-8207E8735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B873C-A46E-4878-A014-BF36A57BE664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8EB4474-538B-1488-02C2-6F9208A449B6}"/>
              </a:ext>
            </a:extLst>
          </p:cNvPr>
          <p:cNvSpPr txBox="1"/>
          <p:nvPr/>
        </p:nvSpPr>
        <p:spPr>
          <a:xfrm>
            <a:off x="876300" y="1935064"/>
            <a:ext cx="10464800" cy="15357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lnSpc>
                <a:spcPct val="120000"/>
              </a:lnSpc>
              <a:buSzPct val="70000"/>
              <a:buFont typeface="Wingdings" pitchFamily="2" charset="2"/>
              <a:buChar char="l"/>
            </a:pPr>
            <a:r>
              <a:rPr lang="en" altLang="zh-CN" sz="2000" b="1" i="0" dirty="0">
                <a:effectLst/>
                <a:latin typeface="Arial" panose="020B0604020202020204" pitchFamily="34" charset="0"/>
              </a:rPr>
              <a:t>Novel Framework:</a:t>
            </a:r>
            <a:r>
              <a:rPr lang="en" altLang="zh-CN" sz="2000" b="0" i="0" dirty="0">
                <a:effectLst/>
                <a:latin typeface="Arial" panose="020B0604020202020204" pitchFamily="34" charset="0"/>
              </a:rPr>
              <a:t> First MI-guided energy diffusion model for unpaired virtual staining</a:t>
            </a:r>
          </a:p>
          <a:p>
            <a:pPr marL="285750" indent="-285750" algn="l">
              <a:lnSpc>
                <a:spcPct val="120000"/>
              </a:lnSpc>
              <a:buSzPct val="70000"/>
              <a:buFont typeface="Wingdings" pitchFamily="2" charset="2"/>
              <a:buChar char="l"/>
            </a:pPr>
            <a:r>
              <a:rPr lang="en" altLang="zh-CN" sz="2000" b="1" i="0" dirty="0">
                <a:effectLst/>
                <a:latin typeface="Arial" panose="020B0604020202020204" pitchFamily="34" charset="0"/>
              </a:rPr>
              <a:t>Dynamic Disentanglement:</a:t>
            </a:r>
            <a:r>
              <a:rPr lang="en" altLang="zh-CN" sz="2000" b="0" i="0" dirty="0">
                <a:effectLst/>
                <a:latin typeface="Arial" panose="020B0604020202020204" pitchFamily="34" charset="0"/>
              </a:rPr>
              <a:t> Adaptive separation of staining style and tissue structure</a:t>
            </a:r>
          </a:p>
          <a:p>
            <a:pPr marL="285750" indent="-285750" algn="l">
              <a:lnSpc>
                <a:spcPct val="120000"/>
              </a:lnSpc>
              <a:buSzPct val="70000"/>
              <a:buFont typeface="Wingdings" pitchFamily="2" charset="2"/>
              <a:buChar char="l"/>
            </a:pPr>
            <a:r>
              <a:rPr lang="en" altLang="zh-CN" sz="2000" b="1" i="0" dirty="0">
                <a:effectLst/>
                <a:latin typeface="Arial" panose="020B0604020202020204" pitchFamily="34" charset="0"/>
              </a:rPr>
              <a:t>Controllable Generation:</a:t>
            </a:r>
            <a:r>
              <a:rPr lang="en" altLang="zh-CN" sz="2000" b="0" i="0" dirty="0">
                <a:effectLst/>
                <a:latin typeface="Arial" panose="020B0604020202020204" pitchFamily="34" charset="0"/>
              </a:rPr>
              <a:t> Timestep-customized reverse diffusion process</a:t>
            </a:r>
          </a:p>
          <a:p>
            <a:pPr marL="285750" indent="-285750" algn="l">
              <a:lnSpc>
                <a:spcPct val="120000"/>
              </a:lnSpc>
              <a:buSzPct val="70000"/>
              <a:buFont typeface="Wingdings" pitchFamily="2" charset="2"/>
              <a:buChar char="l"/>
            </a:pPr>
            <a:r>
              <a:rPr lang="en" altLang="zh-CN" sz="2000" b="1" i="0" dirty="0">
                <a:effectLst/>
                <a:latin typeface="Arial" panose="020B0604020202020204" pitchFamily="34" charset="0"/>
              </a:rPr>
              <a:t>Structural Consistency:</a:t>
            </a:r>
            <a:r>
              <a:rPr lang="en" altLang="zh-CN" sz="2000" b="0" i="0" dirty="0">
                <a:effectLst/>
                <a:latin typeface="Arial" panose="020B0604020202020204" pitchFamily="34" charset="0"/>
              </a:rPr>
              <a:t> Local MI-driven contrastive learning for cellular alignment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FA1DCFE-3890-BF39-1524-3C443124053D}"/>
              </a:ext>
            </a:extLst>
          </p:cNvPr>
          <p:cNvSpPr txBox="1"/>
          <p:nvPr/>
        </p:nvSpPr>
        <p:spPr>
          <a:xfrm>
            <a:off x="876300" y="3987800"/>
            <a:ext cx="4777270" cy="11663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20000"/>
              </a:lnSpc>
              <a:buSzPct val="70000"/>
              <a:buFont typeface="Wingdings" pitchFamily="2" charset="2"/>
              <a:buChar char="l"/>
            </a:pPr>
            <a:r>
              <a:rPr kumimoji="1" lang="en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Extension to other staining modalities</a:t>
            </a:r>
          </a:p>
          <a:p>
            <a:pPr marL="342900" indent="-342900">
              <a:lnSpc>
                <a:spcPct val="120000"/>
              </a:lnSpc>
              <a:buSzPct val="70000"/>
              <a:buFont typeface="Wingdings" pitchFamily="2" charset="2"/>
              <a:buChar char="l"/>
            </a:pP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n" altLang="zh-CN" sz="2000" b="0" i="0" u="none" strike="noStrike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ultiplexing</a:t>
            </a:r>
            <a:r>
              <a:rPr lang="zh-CN" altLang="en-US" sz="2000" b="0" i="0" u="none" strike="noStrike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b="0" i="0" u="none" strike="noStrike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virtual</a:t>
            </a:r>
            <a:r>
              <a:rPr lang="zh-CN" altLang="en-US" sz="2000" b="0" i="0" u="none" strike="noStrike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b="0" i="0" u="none" strike="noStrike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staining</a:t>
            </a:r>
            <a:endParaRPr kumimoji="1" lang="en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ct val="120000"/>
              </a:lnSpc>
              <a:buSzPct val="70000"/>
              <a:buFont typeface="Wingdings" pitchFamily="2" charset="2"/>
              <a:buChar char="l"/>
            </a:pPr>
            <a:r>
              <a:rPr kumimoji="1" lang="en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3D tissue volume staining</a:t>
            </a:r>
            <a:endParaRPr kumimoji="1" lang="zh-CN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DB0A645-0095-488C-CB10-CBDDC009D727}"/>
              </a:ext>
            </a:extLst>
          </p:cNvPr>
          <p:cNvSpPr txBox="1"/>
          <p:nvPr/>
        </p:nvSpPr>
        <p:spPr>
          <a:xfrm>
            <a:off x="629984" y="1537156"/>
            <a:ext cx="1582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rgbClr val="667EEA"/>
                </a:solidFill>
                <a:latin typeface="Arial" panose="020B0604020202020204" pitchFamily="34" charset="0"/>
              </a:rPr>
              <a:t>Conclusion</a:t>
            </a:r>
            <a:endParaRPr lang="zh-CN" altLang="en-US" sz="2000" b="1" dirty="0">
              <a:solidFill>
                <a:srgbClr val="667EEA"/>
              </a:solidFill>
              <a:latin typeface="Arial" panose="020B0604020202020204" pitchFamily="34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C8DBFA8-07BF-D316-87D7-AD95EEF7DC12}"/>
              </a:ext>
            </a:extLst>
          </p:cNvPr>
          <p:cNvSpPr txBox="1"/>
          <p:nvPr/>
        </p:nvSpPr>
        <p:spPr>
          <a:xfrm>
            <a:off x="629984" y="3546445"/>
            <a:ext cx="16898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rgbClr val="667EEA"/>
                </a:solidFill>
                <a:latin typeface="Arial" panose="020B0604020202020204" pitchFamily="34" charset="0"/>
              </a:rPr>
              <a:t>Future</a:t>
            </a:r>
            <a:r>
              <a:rPr lang="zh-CN" altLang="en-US" sz="2000" b="1" dirty="0">
                <a:solidFill>
                  <a:srgbClr val="667EEA"/>
                </a:solidFill>
                <a:latin typeface="Arial" panose="020B0604020202020204" pitchFamily="34" charset="0"/>
              </a:rPr>
              <a:t> </a:t>
            </a:r>
            <a:r>
              <a:rPr lang="en-US" altLang="zh-CN" sz="2000" b="1" dirty="0">
                <a:solidFill>
                  <a:srgbClr val="667EEA"/>
                </a:solidFill>
                <a:latin typeface="Arial" panose="020B0604020202020204" pitchFamily="34" charset="0"/>
              </a:rPr>
              <a:t>Work</a:t>
            </a:r>
            <a:endParaRPr lang="zh-CN" altLang="en-US" sz="2000" b="1" dirty="0">
              <a:solidFill>
                <a:srgbClr val="667EEA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61221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912B5A-5911-4341-83FF-2867BF7A2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17E61C-1FDE-44F8-A8F9-B7E7D3AC6D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16842270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14DB2-CB69-4771-A8CD-97B3DE035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Background</a:t>
            </a:r>
            <a:r>
              <a:rPr lang="zh-CN" altLang="en-US" dirty="0"/>
              <a:t> </a:t>
            </a:r>
            <a:r>
              <a:rPr lang="en-US" altLang="zh-CN" dirty="0"/>
              <a:t>&amp;</a:t>
            </a:r>
            <a:r>
              <a:rPr lang="zh-CN" altLang="en-US" dirty="0"/>
              <a:t> </a:t>
            </a:r>
            <a:r>
              <a:rPr lang="en-US" altLang="zh-CN" dirty="0"/>
              <a:t>Motivation 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98AA6C5-B646-40DA-9B82-0B8F538C2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B873C-A46E-4878-A014-BF36A57BE664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D92DC1D-98B3-50F2-F0D0-D544201DD6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100" y="1034964"/>
            <a:ext cx="927100" cy="9271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332058B-E1E3-6BCC-8335-ADF85DE98A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7363" y="1034964"/>
            <a:ext cx="927100" cy="927100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F3C72DA9-23A1-BBBB-2338-B0564A7A876E}"/>
              </a:ext>
            </a:extLst>
          </p:cNvPr>
          <p:cNvSpPr txBox="1"/>
          <p:nvPr/>
        </p:nvSpPr>
        <p:spPr>
          <a:xfrm>
            <a:off x="1727200" y="1498514"/>
            <a:ext cx="18101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>
                <a:solidFill>
                  <a:schemeClr val="accent6">
                    <a:lumMod val="90000"/>
                    <a:lumOff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H&amp;E</a:t>
            </a:r>
            <a:r>
              <a:rPr kumimoji="1" lang="zh-CN" altLang="en-US" sz="2000" b="1" dirty="0">
                <a:solidFill>
                  <a:schemeClr val="accent6">
                    <a:lumMod val="90000"/>
                    <a:lumOff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000" b="1" dirty="0">
                <a:solidFill>
                  <a:schemeClr val="accent6">
                    <a:lumMod val="90000"/>
                    <a:lumOff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Staining</a:t>
            </a:r>
            <a:endParaRPr kumimoji="1" lang="zh-CN" altLang="en-US" sz="2000" b="1" dirty="0">
              <a:solidFill>
                <a:schemeClr val="accent6">
                  <a:lumMod val="90000"/>
                  <a:lumOff val="1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2E686B7C-9AC3-7867-0AEE-EDE75F6F469A}"/>
              </a:ext>
            </a:extLst>
          </p:cNvPr>
          <p:cNvSpPr txBox="1"/>
          <p:nvPr/>
        </p:nvSpPr>
        <p:spPr>
          <a:xfrm>
            <a:off x="7787691" y="1498514"/>
            <a:ext cx="17091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>
                <a:solidFill>
                  <a:schemeClr val="accent6">
                    <a:lumMod val="90000"/>
                    <a:lumOff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IHC</a:t>
            </a:r>
            <a:r>
              <a:rPr kumimoji="1" lang="zh-CN" altLang="en-US" sz="2000" b="1" dirty="0">
                <a:solidFill>
                  <a:schemeClr val="accent6">
                    <a:lumMod val="90000"/>
                    <a:lumOff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000" b="1" dirty="0">
                <a:solidFill>
                  <a:schemeClr val="accent6">
                    <a:lumMod val="90000"/>
                    <a:lumOff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Staining</a:t>
            </a:r>
            <a:endParaRPr kumimoji="1" lang="zh-CN" altLang="en-US" sz="2000" b="1" dirty="0">
              <a:solidFill>
                <a:schemeClr val="accent6">
                  <a:lumMod val="90000"/>
                  <a:lumOff val="1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41C0B36D-E10A-F049-AD8A-164AB1A9DB4D}"/>
              </a:ext>
            </a:extLst>
          </p:cNvPr>
          <p:cNvSpPr txBox="1"/>
          <p:nvPr/>
        </p:nvSpPr>
        <p:spPr>
          <a:xfrm>
            <a:off x="1028700" y="2102399"/>
            <a:ext cx="4140200" cy="29494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lnSpc>
                <a:spcPct val="150000"/>
              </a:lnSpc>
              <a:buSzPct val="70000"/>
              <a:buFont typeface="Wingdings" pitchFamily="2" charset="2"/>
              <a:buChar char="l"/>
            </a:pPr>
            <a:r>
              <a:rPr lang="en" altLang="zh-CN" b="0" i="0" dirty="0">
                <a:solidFill>
                  <a:srgbClr val="4A5568"/>
                </a:solidFill>
                <a:effectLst/>
                <a:latin typeface="Arial" panose="020B0604020202020204" pitchFamily="34" charset="0"/>
              </a:rPr>
              <a:t>Most common diagnostic practice</a:t>
            </a:r>
          </a:p>
          <a:p>
            <a:pPr marL="285750" indent="-285750" algn="l">
              <a:lnSpc>
                <a:spcPct val="150000"/>
              </a:lnSpc>
              <a:buSzPct val="70000"/>
              <a:buFont typeface="Wingdings" pitchFamily="2" charset="2"/>
              <a:buChar char="l"/>
            </a:pPr>
            <a:r>
              <a:rPr lang="en" altLang="zh-CN" b="0" i="0" dirty="0">
                <a:solidFill>
                  <a:srgbClr val="4A5568"/>
                </a:solidFill>
                <a:effectLst/>
                <a:latin typeface="Arial" panose="020B0604020202020204" pitchFamily="34" charset="0"/>
              </a:rPr>
              <a:t>Visualizes general tissue morphology</a:t>
            </a:r>
          </a:p>
          <a:p>
            <a:pPr marL="285750" indent="-285750" algn="l">
              <a:lnSpc>
                <a:spcPct val="150000"/>
              </a:lnSpc>
              <a:buSzPct val="70000"/>
              <a:buFont typeface="Wingdings" pitchFamily="2" charset="2"/>
              <a:buChar char="l"/>
            </a:pPr>
            <a:r>
              <a:rPr lang="en" altLang="zh-CN" b="1" i="0" dirty="0">
                <a:solidFill>
                  <a:srgbClr val="4A5568"/>
                </a:solidFill>
                <a:effectLst/>
                <a:latin typeface="Arial" panose="020B0604020202020204" pitchFamily="34" charset="0"/>
              </a:rPr>
              <a:t>Limitation:</a:t>
            </a:r>
            <a:r>
              <a:rPr lang="en" altLang="zh-CN" b="0" i="0" dirty="0">
                <a:solidFill>
                  <a:srgbClr val="4A5568"/>
                </a:solidFill>
                <a:effectLst/>
                <a:latin typeface="Arial" panose="020B0604020202020204" pitchFamily="34" charset="0"/>
              </a:rPr>
              <a:t> Lacks specificity for diagnostic markers</a:t>
            </a:r>
          </a:p>
          <a:p>
            <a:pPr marL="285750" indent="-285750" algn="l">
              <a:lnSpc>
                <a:spcPct val="150000"/>
              </a:lnSpc>
              <a:buSzPct val="70000"/>
              <a:buFont typeface="Wingdings" pitchFamily="2" charset="2"/>
              <a:buChar char="l"/>
            </a:pPr>
            <a:r>
              <a:rPr lang="en" altLang="zh-CN" b="0" i="0" dirty="0">
                <a:solidFill>
                  <a:srgbClr val="4A5568"/>
                </a:solidFill>
                <a:effectLst/>
                <a:latin typeface="Arial" panose="020B0604020202020204" pitchFamily="34" charset="0"/>
              </a:rPr>
              <a:t>Cannot provide protein expression information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1238756D-C350-3F5F-3659-537E29CF51DC}"/>
              </a:ext>
            </a:extLst>
          </p:cNvPr>
          <p:cNvSpPr txBox="1"/>
          <p:nvPr/>
        </p:nvSpPr>
        <p:spPr>
          <a:xfrm>
            <a:off x="7239897" y="2102399"/>
            <a:ext cx="4140200" cy="25339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lnSpc>
                <a:spcPct val="150000"/>
              </a:lnSpc>
              <a:buSzPct val="70000"/>
              <a:buFont typeface="Wingdings" pitchFamily="2" charset="2"/>
              <a:buChar char="l"/>
            </a:pPr>
            <a:r>
              <a:rPr lang="en" altLang="zh-CN" b="0" i="0" dirty="0">
                <a:solidFill>
                  <a:srgbClr val="4A5568"/>
                </a:solidFill>
                <a:effectLst/>
                <a:latin typeface="Arial" panose="020B0604020202020204" pitchFamily="34" charset="0"/>
              </a:rPr>
              <a:t>Provides protein-targeted staining</a:t>
            </a:r>
          </a:p>
          <a:p>
            <a:pPr marL="285750" indent="-285750" algn="l">
              <a:lnSpc>
                <a:spcPct val="150000"/>
              </a:lnSpc>
              <a:buSzPct val="70000"/>
              <a:buFont typeface="Wingdings" pitchFamily="2" charset="2"/>
              <a:buChar char="l"/>
            </a:pPr>
            <a:r>
              <a:rPr lang="en" altLang="zh-CN" b="0" i="0" dirty="0">
                <a:solidFill>
                  <a:srgbClr val="4A5568"/>
                </a:solidFill>
                <a:effectLst/>
                <a:latin typeface="Arial" panose="020B0604020202020204" pitchFamily="34" charset="0"/>
              </a:rPr>
              <a:t>Offers sensitive diagnostic markers</a:t>
            </a:r>
          </a:p>
          <a:p>
            <a:pPr marL="285750" indent="-285750" algn="l">
              <a:lnSpc>
                <a:spcPct val="150000"/>
              </a:lnSpc>
              <a:buSzPct val="70000"/>
              <a:buFont typeface="Wingdings" pitchFamily="2" charset="2"/>
              <a:buChar char="l"/>
            </a:pPr>
            <a:r>
              <a:rPr lang="en" altLang="zh-CN" b="1" i="0" dirty="0">
                <a:solidFill>
                  <a:srgbClr val="4A5568"/>
                </a:solidFill>
                <a:effectLst/>
                <a:latin typeface="Arial" panose="020B0604020202020204" pitchFamily="34" charset="0"/>
              </a:rPr>
              <a:t>Limitations:</a:t>
            </a:r>
            <a:r>
              <a:rPr lang="en" altLang="zh-CN" b="0" i="0" dirty="0">
                <a:solidFill>
                  <a:srgbClr val="4A5568"/>
                </a:solidFill>
                <a:effectLst/>
                <a:latin typeface="Arial" panose="020B0604020202020204" pitchFamily="34" charset="0"/>
              </a:rPr>
              <a:t> Laborious and time-intensive</a:t>
            </a:r>
          </a:p>
          <a:p>
            <a:pPr marL="285750" indent="-285750" algn="l">
              <a:lnSpc>
                <a:spcPct val="150000"/>
              </a:lnSpc>
              <a:buSzPct val="70000"/>
              <a:buFont typeface="Wingdings" pitchFamily="2" charset="2"/>
              <a:buChar char="l"/>
            </a:pPr>
            <a:r>
              <a:rPr lang="en" altLang="zh-CN" b="0" i="0" dirty="0">
                <a:solidFill>
                  <a:srgbClr val="4A5568"/>
                </a:solidFill>
                <a:effectLst/>
                <a:latin typeface="Arial" panose="020B0604020202020204" pitchFamily="34" charset="0"/>
              </a:rPr>
              <a:t>Limited by tissue availability and antibody specificity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B06586C9-218F-1F3A-46AE-EA494C23F6F2}"/>
              </a:ext>
            </a:extLst>
          </p:cNvPr>
          <p:cNvSpPr txBox="1"/>
          <p:nvPr/>
        </p:nvSpPr>
        <p:spPr>
          <a:xfrm>
            <a:off x="489312" y="5195966"/>
            <a:ext cx="11334388" cy="11112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" altLang="zh-CN" sz="2000" b="1" i="0" dirty="0">
                <a:solidFill>
                  <a:srgbClr val="667EEA"/>
                </a:solidFill>
                <a:effectLst/>
                <a:latin typeface="Arial" panose="020B0604020202020204" pitchFamily="34" charset="0"/>
              </a:rPr>
              <a:t>Virtual Staining Solution</a:t>
            </a:r>
          </a:p>
          <a:p>
            <a:pPr algn="l">
              <a:lnSpc>
                <a:spcPct val="120000"/>
              </a:lnSpc>
              <a:spcBef>
                <a:spcPts val="600"/>
              </a:spcBef>
            </a:pPr>
            <a:r>
              <a:rPr lang="en" altLang="zh-CN" b="0" i="0" dirty="0">
                <a:solidFill>
                  <a:srgbClr val="4A5568"/>
                </a:solidFill>
                <a:effectLst/>
                <a:latin typeface="Arial" panose="020B0604020202020204" pitchFamily="34" charset="0"/>
              </a:rPr>
              <a:t>Computationally translate H&amp;E images to IHC counterparts while preserving tissue structure, enabling efficient IHC generation without physical staining processes.</a:t>
            </a:r>
          </a:p>
        </p:txBody>
      </p:sp>
    </p:spTree>
    <p:extLst>
      <p:ext uri="{BB962C8B-B14F-4D97-AF65-F5344CB8AC3E}">
        <p14:creationId xmlns:p14="http://schemas.microsoft.com/office/powerpoint/2010/main" val="18753861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86F7F3-76DE-3C99-C628-B823699CB6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FF4B1-CEFB-EE9E-47CE-6B4B4892F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Key</a:t>
            </a:r>
            <a:r>
              <a:rPr lang="zh-CN" altLang="en-US" dirty="0"/>
              <a:t> </a:t>
            </a:r>
            <a:r>
              <a:rPr lang="en-US" altLang="zh-CN" dirty="0"/>
              <a:t>Challenges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F25EFDE-2A42-5C45-C05D-3EF3F62C38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B873C-A46E-4878-A014-BF36A57BE664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61868F2-E4FC-6639-A677-2967EEBFD0CA}"/>
              </a:ext>
            </a:extLst>
          </p:cNvPr>
          <p:cNvSpPr txBox="1"/>
          <p:nvPr/>
        </p:nvSpPr>
        <p:spPr>
          <a:xfrm>
            <a:off x="1003300" y="1240135"/>
            <a:ext cx="10664134" cy="7540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600"/>
              </a:spcAft>
            </a:pPr>
            <a:r>
              <a:rPr lang="en" altLang="zh-CN" sz="2000" b="1" i="0" dirty="0">
                <a:solidFill>
                  <a:srgbClr val="667EEA"/>
                </a:solidFill>
                <a:effectLst/>
                <a:latin typeface="Arial" panose="020B0604020202020204" pitchFamily="34" charset="0"/>
              </a:rPr>
              <a:t>Challenge 1: Style-Structure Disentanglement</a:t>
            </a:r>
          </a:p>
          <a:p>
            <a:pPr algn="l"/>
            <a:r>
              <a:rPr lang="en" altLang="zh-CN" b="0" i="0" dirty="0">
                <a:solidFill>
                  <a:srgbClr val="4A5568"/>
                </a:solidFill>
                <a:effectLst/>
                <a:latin typeface="Arial" panose="020B0604020202020204" pitchFamily="34" charset="0"/>
              </a:rPr>
              <a:t>Effective decomposition of staining style and tissue structure across H&amp;E and IHC modalities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0417B3D-2B90-384E-6BA7-A8B9696CA302}"/>
              </a:ext>
            </a:extLst>
          </p:cNvPr>
          <p:cNvSpPr txBox="1"/>
          <p:nvPr/>
        </p:nvSpPr>
        <p:spPr>
          <a:xfrm>
            <a:off x="1003300" y="2190013"/>
            <a:ext cx="8902700" cy="7540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600"/>
              </a:spcAft>
            </a:pPr>
            <a:r>
              <a:rPr lang="en" altLang="zh-CN" sz="2000" b="1" i="0" dirty="0">
                <a:solidFill>
                  <a:srgbClr val="667EEA"/>
                </a:solidFill>
                <a:effectLst/>
                <a:latin typeface="Arial" panose="020B0604020202020204" pitchFamily="34" charset="0"/>
              </a:rPr>
              <a:t>Challenge 2: Controllable Staining Process</a:t>
            </a:r>
          </a:p>
          <a:p>
            <a:pPr algn="l"/>
            <a:r>
              <a:rPr lang="en" altLang="zh-CN" b="0" i="0" dirty="0">
                <a:solidFill>
                  <a:srgbClr val="4A5568"/>
                </a:solidFill>
                <a:effectLst/>
                <a:latin typeface="Arial" panose="020B0604020202020204" pitchFamily="34" charset="0"/>
              </a:rPr>
              <a:t>Adaptable staining generation for diverse tissue types and protein markers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BAA3BF7-4B52-33D9-5F35-F7B0B2B4C74A}"/>
              </a:ext>
            </a:extLst>
          </p:cNvPr>
          <p:cNvSpPr txBox="1"/>
          <p:nvPr/>
        </p:nvSpPr>
        <p:spPr>
          <a:xfrm>
            <a:off x="1003300" y="3139891"/>
            <a:ext cx="10664134" cy="7540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600"/>
              </a:spcAft>
            </a:pPr>
            <a:r>
              <a:rPr lang="en" altLang="zh-CN" sz="2000" b="1" i="0" dirty="0">
                <a:solidFill>
                  <a:srgbClr val="667EEA"/>
                </a:solidFill>
                <a:effectLst/>
                <a:latin typeface="Arial" panose="020B0604020202020204" pitchFamily="34" charset="0"/>
              </a:rPr>
              <a:t>Challenge 3: Structural Consistency</a:t>
            </a:r>
          </a:p>
          <a:p>
            <a:pPr algn="l"/>
            <a:r>
              <a:rPr lang="en" altLang="zh-CN" b="0" i="0" dirty="0">
                <a:solidFill>
                  <a:srgbClr val="4A5568"/>
                </a:solidFill>
                <a:effectLst/>
                <a:latin typeface="Arial" panose="020B0604020202020204" pitchFamily="34" charset="0"/>
              </a:rPr>
              <a:t>Maintaining rigorous structural alignment despite non-pixel-aligned nature of H&amp;E-IHC </a:t>
            </a:r>
            <a:r>
              <a:rPr lang="en-US" altLang="zh-CN" dirty="0">
                <a:solidFill>
                  <a:srgbClr val="4A5568"/>
                </a:solidFill>
                <a:latin typeface="Arial" panose="020B0604020202020204" pitchFamily="34" charset="0"/>
              </a:rPr>
              <a:t>datasets</a:t>
            </a:r>
            <a:endParaRPr lang="en" altLang="zh-CN" b="0" i="0" dirty="0">
              <a:solidFill>
                <a:srgbClr val="4A5568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9B86B7A9-B0F6-3BAB-441F-EEA031FF2161}"/>
              </a:ext>
            </a:extLst>
          </p:cNvPr>
          <p:cNvSpPr txBox="1"/>
          <p:nvPr/>
        </p:nvSpPr>
        <p:spPr>
          <a:xfrm>
            <a:off x="1477630" y="4405054"/>
            <a:ext cx="9711070" cy="12567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600"/>
              </a:spcAft>
            </a:pPr>
            <a:r>
              <a:rPr lang="en" altLang="zh-CN" sz="2000" b="1" i="0" dirty="0">
                <a:solidFill>
                  <a:srgbClr val="667EEA"/>
                </a:solidFill>
                <a:effectLst/>
                <a:latin typeface="Arial" panose="020B0604020202020204" pitchFamily="34" charset="0"/>
              </a:rPr>
              <a:t>Limitations of Existing Methods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CN" b="1" i="0" dirty="0">
                <a:solidFill>
                  <a:srgbClr val="4A5568"/>
                </a:solidFill>
                <a:effectLst/>
                <a:latin typeface="Arial" panose="020B0604020202020204" pitchFamily="34" charset="0"/>
              </a:rPr>
              <a:t>GAN-based:</a:t>
            </a:r>
            <a:r>
              <a:rPr lang="en" altLang="zh-CN" b="0" i="0" dirty="0">
                <a:solidFill>
                  <a:srgbClr val="4A5568"/>
                </a:solidFill>
                <a:effectLst/>
                <a:latin typeface="Arial" panose="020B0604020202020204" pitchFamily="34" charset="0"/>
              </a:rPr>
              <a:t> Mode collapse, training instability, entangled generation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CN" b="1" i="0" dirty="0">
                <a:solidFill>
                  <a:srgbClr val="4A5568"/>
                </a:solidFill>
                <a:effectLst/>
                <a:latin typeface="Arial" panose="020B0604020202020204" pitchFamily="34" charset="0"/>
              </a:rPr>
              <a:t>Previous Diffusion:</a:t>
            </a:r>
            <a:r>
              <a:rPr lang="en" altLang="zh-CN" b="0" i="0" dirty="0">
                <a:solidFill>
                  <a:srgbClr val="4A5568"/>
                </a:solidFill>
                <a:effectLst/>
                <a:latin typeface="Arial" panose="020B0604020202020204" pitchFamily="34" charset="0"/>
              </a:rPr>
              <a:t> Assume strict pixel-wise alignment, high computational complexity</a:t>
            </a:r>
          </a:p>
        </p:txBody>
      </p:sp>
      <p:pic>
        <p:nvPicPr>
          <p:cNvPr id="19" name="图形 18" descr="灯泡和齿轮">
            <a:extLst>
              <a:ext uri="{FF2B5EF4-FFF2-40B4-BE49-F238E27FC236}">
                <a16:creationId xmlns:a16="http://schemas.microsoft.com/office/drawing/2014/main" id="{3D74EA20-6333-4795-D3E5-977491D10F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3300" y="4396008"/>
            <a:ext cx="474330" cy="474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9857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2BF611-8F50-AEF9-13E2-0B664D0C22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394C06-9ABC-2C6A-19F8-4CE103A290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Methodology 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575490-5D18-9762-6743-8207E8735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B873C-A46E-4878-A014-BF36A57BE664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7220B5D7-2CFF-88CE-9595-605E5B13AED1}"/>
              </a:ext>
            </a:extLst>
          </p:cNvPr>
          <p:cNvSpPr txBox="1"/>
          <p:nvPr/>
        </p:nvSpPr>
        <p:spPr>
          <a:xfrm>
            <a:off x="1035229" y="5809237"/>
            <a:ext cx="4775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Stage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1: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Pretrain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IHC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distribution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9DE9C5BB-754E-5E66-E6C9-C55B249399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4100" y="5839011"/>
            <a:ext cx="605184" cy="272926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0EA2D385-9615-5169-9228-1BCC3515CB9A}"/>
              </a:ext>
            </a:extLst>
          </p:cNvPr>
          <p:cNvSpPr txBox="1"/>
          <p:nvPr/>
        </p:nvSpPr>
        <p:spPr>
          <a:xfrm>
            <a:off x="1035229" y="6221968"/>
            <a:ext cx="5660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Stage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2: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Learn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         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from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H&amp;E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unpaired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IHC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B5F9345E-B27E-F510-2F9E-59DA90A558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9589" y="6247368"/>
            <a:ext cx="954973" cy="325398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42A69778-6F95-E20B-6939-DAD8529441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8500" y="876300"/>
            <a:ext cx="8234016" cy="4801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0792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2BF611-8F50-AEF9-13E2-0B664D0C22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394C06-9ABC-2C6A-19F8-4CE103A290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Methodology 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575490-5D18-9762-6743-8207E8735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B873C-A46E-4878-A014-BF36A57BE664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0E2204C-4CED-2EB3-0BAD-3F196E719E05}"/>
              </a:ext>
            </a:extLst>
          </p:cNvPr>
          <p:cNvSpPr txBox="1"/>
          <p:nvPr/>
        </p:nvSpPr>
        <p:spPr>
          <a:xfrm>
            <a:off x="368300" y="1231900"/>
            <a:ext cx="83539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Stage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1: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forward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diffusion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process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                 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follows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forward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SDE</a:t>
            </a:r>
            <a:endParaRPr kumimoji="1" lang="zh-CN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39752CA-B281-0E77-D45C-A6A6F8A922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6044" y="1282017"/>
            <a:ext cx="1161056" cy="29987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BB9B6AE-0D99-4768-ADEB-4042E4B862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5139" y="1274773"/>
            <a:ext cx="2648234" cy="300769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A854C20D-64C2-D618-1C56-05F6F3F2F871}"/>
              </a:ext>
            </a:extLst>
          </p:cNvPr>
          <p:cNvSpPr txBox="1"/>
          <p:nvPr/>
        </p:nvSpPr>
        <p:spPr>
          <a:xfrm>
            <a:off x="1389862" y="1676449"/>
            <a:ext cx="91582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reverse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process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can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be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modeled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through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" altLang="zh-CN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variance-preserving (VP)-SDE </a:t>
            </a:r>
            <a:endParaRPr lang="en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6C78E76-4026-7884-F221-33FF245B43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9075" y="2177466"/>
            <a:ext cx="4451350" cy="308764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67EBF2F1-6E3C-8051-75D2-4C84DC5C253A}"/>
              </a:ext>
            </a:extLst>
          </p:cNvPr>
          <p:cNvSpPr/>
          <p:nvPr/>
        </p:nvSpPr>
        <p:spPr>
          <a:xfrm>
            <a:off x="3784600" y="2177466"/>
            <a:ext cx="596900" cy="308764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0A49C22-92C0-6385-EDDB-A456F2C9A631}"/>
              </a:ext>
            </a:extLst>
          </p:cNvPr>
          <p:cNvSpPr txBox="1"/>
          <p:nvPr/>
        </p:nvSpPr>
        <p:spPr>
          <a:xfrm rot="5400000">
            <a:off x="3934612" y="2414591"/>
            <a:ext cx="29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≈</a:t>
            </a:r>
            <a:endParaRPr kumimoji="1" lang="zh-CN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F93C5126-0739-E2C9-A2EF-5F97C3B71E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06291" y="2668806"/>
            <a:ext cx="1178917" cy="308764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41D811A0-77DE-9AE1-F948-CF0AD2AD7F4A}"/>
              </a:ext>
            </a:extLst>
          </p:cNvPr>
          <p:cNvSpPr txBox="1"/>
          <p:nvPr/>
        </p:nvSpPr>
        <p:spPr>
          <a:xfrm>
            <a:off x="4863008" y="2583868"/>
            <a:ext cx="245219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marginal distribution at</a:t>
            </a:r>
            <a:r>
              <a:rPr lang="zh-CN" alt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" altLang="zh-CN" sz="1600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" altLang="zh-CN" sz="1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5" name="直线箭头连接符 14">
            <a:extLst>
              <a:ext uri="{FF2B5EF4-FFF2-40B4-BE49-F238E27FC236}">
                <a16:creationId xmlns:a16="http://schemas.microsoft.com/office/drawing/2014/main" id="{A02536C1-A6EA-543B-48E7-AD552F9A1CD6}"/>
              </a:ext>
            </a:extLst>
          </p:cNvPr>
          <p:cNvCxnSpPr>
            <a:cxnSpLocks/>
          </p:cNvCxnSpPr>
          <p:nvPr/>
        </p:nvCxnSpPr>
        <p:spPr>
          <a:xfrm>
            <a:off x="4795244" y="2882900"/>
            <a:ext cx="25199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8" name="图片 17">
            <a:extLst>
              <a:ext uri="{FF2B5EF4-FFF2-40B4-BE49-F238E27FC236}">
                <a16:creationId xmlns:a16="http://schemas.microsoft.com/office/drawing/2014/main" id="{DF4A7E7E-71E7-96A0-AB04-E2E1932E7E6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25236" y="2668806"/>
            <a:ext cx="553773" cy="289666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A7E133A6-9D70-E681-074C-501A7DDE63CC}"/>
              </a:ext>
            </a:extLst>
          </p:cNvPr>
          <p:cNvSpPr txBox="1"/>
          <p:nvPr/>
        </p:nvSpPr>
        <p:spPr>
          <a:xfrm>
            <a:off x="368300" y="3251200"/>
            <a:ext cx="12795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Stage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2: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EFF113CD-A5BA-2915-1329-0B9478F0D70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89075" y="3313338"/>
            <a:ext cx="339725" cy="242661"/>
          </a:xfrm>
          <a:prstGeom prst="rect">
            <a:avLst/>
          </a:prstGeom>
        </p:spPr>
      </p:pic>
      <p:cxnSp>
        <p:nvCxnSpPr>
          <p:cNvPr id="22" name="直线箭头连接符 21">
            <a:extLst>
              <a:ext uri="{FF2B5EF4-FFF2-40B4-BE49-F238E27FC236}">
                <a16:creationId xmlns:a16="http://schemas.microsoft.com/office/drawing/2014/main" id="{065649BD-AF8C-D45B-B1CC-8767D21678D3}"/>
              </a:ext>
            </a:extLst>
          </p:cNvPr>
          <p:cNvCxnSpPr/>
          <p:nvPr/>
        </p:nvCxnSpPr>
        <p:spPr>
          <a:xfrm>
            <a:off x="1930400" y="3467100"/>
            <a:ext cx="11938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AC480A72-9A79-0F1F-8A1F-526C5A74F925}"/>
              </a:ext>
            </a:extLst>
          </p:cNvPr>
          <p:cNvSpPr txBox="1"/>
          <p:nvPr/>
        </p:nvSpPr>
        <p:spPr>
          <a:xfrm>
            <a:off x="1835065" y="3146455"/>
            <a:ext cx="12891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Remove</a:t>
            </a:r>
            <a:r>
              <a:rPr kumimoji="1"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color</a:t>
            </a:r>
            <a:endParaRPr kumimoji="1" lang="zh-CN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217EB367-FAC5-34A1-FBE2-B9A11C53BAF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25800" y="3313338"/>
            <a:ext cx="339640" cy="308764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D6816761-976E-7E79-E93C-BC826B37CD10}"/>
              </a:ext>
            </a:extLst>
          </p:cNvPr>
          <p:cNvSpPr txBox="1"/>
          <p:nvPr/>
        </p:nvSpPr>
        <p:spPr>
          <a:xfrm>
            <a:off x="3480891" y="3251200"/>
            <a:ext cx="16946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noisy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image</a:t>
            </a:r>
            <a:endParaRPr kumimoji="1" lang="zh-CN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FEBBD341-F7D3-728A-633C-0D7FD8A8F8A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30723" y="3306839"/>
            <a:ext cx="1511377" cy="295121"/>
          </a:xfrm>
          <a:prstGeom prst="rect">
            <a:avLst/>
          </a:prstGeom>
        </p:spPr>
      </p:pic>
      <p:sp>
        <p:nvSpPr>
          <p:cNvPr id="27" name="文本框 26">
            <a:extLst>
              <a:ext uri="{FF2B5EF4-FFF2-40B4-BE49-F238E27FC236}">
                <a16:creationId xmlns:a16="http://schemas.microsoft.com/office/drawing/2014/main" id="{054C1042-C846-E65A-FD62-54D1ABB3245E}"/>
              </a:ext>
            </a:extLst>
          </p:cNvPr>
          <p:cNvSpPr txBox="1"/>
          <p:nvPr/>
        </p:nvSpPr>
        <p:spPr>
          <a:xfrm>
            <a:off x="6639454" y="3238917"/>
            <a:ext cx="24208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starting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point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endParaRPr kumimoji="1" lang="zh-CN" altLang="en-US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4D4BB49A-4580-4650-2192-7FA9AF4431D6}"/>
              </a:ext>
            </a:extLst>
          </p:cNvPr>
          <p:cNvSpPr txBox="1"/>
          <p:nvPr/>
        </p:nvSpPr>
        <p:spPr>
          <a:xfrm>
            <a:off x="1389862" y="3722882"/>
            <a:ext cx="25202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reverse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process</a:t>
            </a:r>
            <a:endParaRPr kumimoji="1" lang="zh-CN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id="{5B9A1307-9128-4314-93B7-36C4498AE26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667000" y="4105716"/>
            <a:ext cx="6891288" cy="568834"/>
          </a:xfrm>
          <a:prstGeom prst="rect">
            <a:avLst/>
          </a:prstGeom>
        </p:spPr>
      </p:pic>
      <p:sp>
        <p:nvSpPr>
          <p:cNvPr id="30" name="矩形 29">
            <a:extLst>
              <a:ext uri="{FF2B5EF4-FFF2-40B4-BE49-F238E27FC236}">
                <a16:creationId xmlns:a16="http://schemas.microsoft.com/office/drawing/2014/main" id="{B10D3CB0-418C-25E9-286C-6E7C554F18F4}"/>
              </a:ext>
            </a:extLst>
          </p:cNvPr>
          <p:cNvSpPr/>
          <p:nvPr/>
        </p:nvSpPr>
        <p:spPr>
          <a:xfrm>
            <a:off x="6527800" y="4273851"/>
            <a:ext cx="1308100" cy="308764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E0E18360-D4A9-5165-A4FD-8C753A92E30A}"/>
              </a:ext>
            </a:extLst>
          </p:cNvPr>
          <p:cNvSpPr/>
          <p:nvPr/>
        </p:nvSpPr>
        <p:spPr>
          <a:xfrm>
            <a:off x="5257800" y="4279890"/>
            <a:ext cx="787400" cy="308764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32" name="图片 31">
            <a:extLst>
              <a:ext uri="{FF2B5EF4-FFF2-40B4-BE49-F238E27FC236}">
                <a16:creationId xmlns:a16="http://schemas.microsoft.com/office/drawing/2014/main" id="{CCEF0B19-4288-AA03-87B5-55D5EBA8008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614810" y="5050890"/>
            <a:ext cx="7216379" cy="664793"/>
          </a:xfrm>
          <a:prstGeom prst="rect">
            <a:avLst/>
          </a:prstGeom>
        </p:spPr>
      </p:pic>
      <p:sp>
        <p:nvSpPr>
          <p:cNvPr id="33" name="文本框 32">
            <a:extLst>
              <a:ext uri="{FF2B5EF4-FFF2-40B4-BE49-F238E27FC236}">
                <a16:creationId xmlns:a16="http://schemas.microsoft.com/office/drawing/2014/main" id="{17FC9320-5213-363A-487D-1FFFE8CACACE}"/>
              </a:ext>
            </a:extLst>
          </p:cNvPr>
          <p:cNvSpPr txBox="1"/>
          <p:nvPr/>
        </p:nvSpPr>
        <p:spPr>
          <a:xfrm>
            <a:off x="1439166" y="4625896"/>
            <a:ext cx="32175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MI-guided energy function </a:t>
            </a:r>
            <a:endParaRPr lang="en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4" name="图片 33">
            <a:extLst>
              <a:ext uri="{FF2B5EF4-FFF2-40B4-BE49-F238E27FC236}">
                <a16:creationId xmlns:a16="http://schemas.microsoft.com/office/drawing/2014/main" id="{489B3FDD-4619-1526-7C4D-E92B2D566F5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89075" y="5895975"/>
            <a:ext cx="657225" cy="293087"/>
          </a:xfrm>
          <a:prstGeom prst="rect">
            <a:avLst/>
          </a:prstGeom>
        </p:spPr>
      </p:pic>
      <p:sp>
        <p:nvSpPr>
          <p:cNvPr id="36" name="文本框 35">
            <a:extLst>
              <a:ext uri="{FF2B5EF4-FFF2-40B4-BE49-F238E27FC236}">
                <a16:creationId xmlns:a16="http://schemas.microsoft.com/office/drawing/2014/main" id="{A3F5476A-3277-8C49-9C1B-6253D1462A24}"/>
              </a:ext>
            </a:extLst>
          </p:cNvPr>
          <p:cNvSpPr txBox="1"/>
          <p:nvPr/>
        </p:nvSpPr>
        <p:spPr>
          <a:xfrm>
            <a:off x="2209799" y="5819730"/>
            <a:ext cx="849312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is optimized to obtain</a:t>
            </a:r>
            <a:r>
              <a:rPr lang="zh-CN" altLang="en-US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          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through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" altLang="zh-CN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patch-level contrastive learning </a:t>
            </a:r>
            <a:endParaRPr lang="en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" altLang="zh-CN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7" name="图片 36">
            <a:extLst>
              <a:ext uri="{FF2B5EF4-FFF2-40B4-BE49-F238E27FC236}">
                <a16:creationId xmlns:a16="http://schemas.microsoft.com/office/drawing/2014/main" id="{699B7CAC-17A8-0EE5-8ACC-85FAE83BA16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728408" y="5884806"/>
            <a:ext cx="698164" cy="269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3144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2BF611-8F50-AEF9-13E2-0B664D0C22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394C06-9ABC-2C6A-19F8-4CE103A290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Methodology 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575490-5D18-9762-6743-8207E8735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B873C-A46E-4878-A014-BF36A57BE664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5318555-F9D6-CE2E-542B-70BA1A4C80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1460388"/>
            <a:ext cx="8377786" cy="421651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D3B4ABC-65F2-5C52-79DB-557FABD953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85250" y="1853695"/>
            <a:ext cx="2940050" cy="3691932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6C2E7DDB-91F3-952A-BD0B-27E4049B5286}"/>
              </a:ext>
            </a:extLst>
          </p:cNvPr>
          <p:cNvSpPr txBox="1"/>
          <p:nvPr/>
        </p:nvSpPr>
        <p:spPr>
          <a:xfrm>
            <a:off x="3874451" y="1024098"/>
            <a:ext cx="558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T</a:t>
            </a:r>
            <a:r>
              <a:rPr kumimoji="1" lang="zh-CN" altLang="en-US" dirty="0"/>
              <a:t> </a:t>
            </a:r>
            <a:r>
              <a:rPr kumimoji="1" lang="en-US" altLang="zh-CN" dirty="0"/>
              <a:t>→</a:t>
            </a:r>
            <a:endParaRPr kumimoji="1"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02279CF-BE12-22D6-DF76-1A3007D23FC6}"/>
              </a:ext>
            </a:extLst>
          </p:cNvPr>
          <p:cNvSpPr txBox="1"/>
          <p:nvPr/>
        </p:nvSpPr>
        <p:spPr>
          <a:xfrm>
            <a:off x="11250112" y="1275722"/>
            <a:ext cx="607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t‘</a:t>
            </a:r>
            <a:r>
              <a:rPr kumimoji="1" lang="en-US" altLang="zh-CN" baseline="-25000" dirty="0"/>
              <a:t>0</a:t>
            </a:r>
            <a:r>
              <a:rPr kumimoji="1" lang="en-US" altLang="zh-CN" dirty="0"/>
              <a:t>→</a:t>
            </a:r>
            <a:endParaRPr kumimoji="1"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34B23FBA-1847-DCEE-7A1F-98988D41FCCB}"/>
              </a:ext>
            </a:extLst>
          </p:cNvPr>
          <p:cNvSpPr txBox="1"/>
          <p:nvPr/>
        </p:nvSpPr>
        <p:spPr>
          <a:xfrm>
            <a:off x="511269" y="1023654"/>
            <a:ext cx="35028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>
                <a:solidFill>
                  <a:schemeClr val="accent6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MI-guided</a:t>
            </a:r>
            <a:r>
              <a:rPr kumimoji="1" lang="zh-CN" altLang="en-US" sz="2000" b="1" dirty="0">
                <a:solidFill>
                  <a:schemeClr val="accent6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000" b="1" dirty="0">
                <a:solidFill>
                  <a:schemeClr val="accent6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disentanglement</a:t>
            </a:r>
            <a:endParaRPr kumimoji="1" lang="zh-CN" altLang="en-US" sz="2000" b="1" dirty="0">
              <a:solidFill>
                <a:schemeClr val="accent6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EFBA221D-AB3F-24BE-56A1-8A1AE3DA0B65}"/>
              </a:ext>
            </a:extLst>
          </p:cNvPr>
          <p:cNvSpPr txBox="1"/>
          <p:nvPr/>
        </p:nvSpPr>
        <p:spPr>
          <a:xfrm>
            <a:off x="8758786" y="1127163"/>
            <a:ext cx="309797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" altLang="zh-CN" sz="2000" b="1" dirty="0">
                <a:solidFill>
                  <a:schemeClr val="accent6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Local MI-driven contrastive learning </a:t>
            </a:r>
          </a:p>
        </p:txBody>
      </p:sp>
    </p:spTree>
    <p:extLst>
      <p:ext uri="{BB962C8B-B14F-4D97-AF65-F5344CB8AC3E}">
        <p14:creationId xmlns:p14="http://schemas.microsoft.com/office/powerpoint/2010/main" val="26204625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2BF611-8F50-AEF9-13E2-0B664D0C22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394C06-9ABC-2C6A-19F8-4CE103A290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Experimental Setup 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575490-5D18-9762-6743-8207E8735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B873C-A46E-4878-A014-BF36A57BE664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A08E2A8-D828-08F6-B804-942909AE5AF9}"/>
              </a:ext>
            </a:extLst>
          </p:cNvPr>
          <p:cNvSpPr txBox="1"/>
          <p:nvPr/>
        </p:nvSpPr>
        <p:spPr>
          <a:xfrm>
            <a:off x="735012" y="1231975"/>
            <a:ext cx="5360987" cy="2592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600"/>
              </a:spcAft>
            </a:pPr>
            <a:r>
              <a:rPr lang="en" altLang="zh-CN" sz="2000" b="1" i="0" dirty="0">
                <a:solidFill>
                  <a:srgbClr val="667EEA"/>
                </a:solidFill>
                <a:effectLst/>
                <a:latin typeface="Arial" panose="020B0604020202020204" pitchFamily="34" charset="0"/>
              </a:rPr>
              <a:t>Datasets</a:t>
            </a:r>
          </a:p>
          <a:p>
            <a:pPr marL="285750" indent="-285750" algn="l">
              <a:lnSpc>
                <a:spcPct val="120000"/>
              </a:lnSpc>
              <a:buSzPct val="70000"/>
              <a:buFont typeface="Wingdings" pitchFamily="2" charset="2"/>
              <a:buChar char="l"/>
            </a:pPr>
            <a:r>
              <a:rPr lang="en" altLang="zh-CN" b="1" i="0" dirty="0">
                <a:solidFill>
                  <a:srgbClr val="4A5568"/>
                </a:solidFill>
                <a:effectLst/>
                <a:latin typeface="Arial" panose="020B0604020202020204" pitchFamily="34" charset="0"/>
              </a:rPr>
              <a:t>BCI Dataset:</a:t>
            </a:r>
            <a:r>
              <a:rPr lang="en" altLang="zh-CN" b="0" i="0" dirty="0">
                <a:solidFill>
                  <a:srgbClr val="4A5568"/>
                </a:solidFill>
                <a:effectLst/>
                <a:latin typeface="Arial" panose="020B0604020202020204" pitchFamily="34" charset="0"/>
              </a:rPr>
              <a:t> Breast </a:t>
            </a:r>
            <a:r>
              <a:rPr lang="en-US" altLang="zh-CN" b="0" i="0" dirty="0">
                <a:solidFill>
                  <a:srgbClr val="4A5568"/>
                </a:solidFill>
                <a:effectLst/>
                <a:latin typeface="Arial" panose="020B0604020202020204" pitchFamily="34" charset="0"/>
              </a:rPr>
              <a:t>c</a:t>
            </a:r>
            <a:r>
              <a:rPr lang="en" altLang="zh-CN" b="0" i="0" dirty="0" err="1">
                <a:solidFill>
                  <a:srgbClr val="4A5568"/>
                </a:solidFill>
                <a:effectLst/>
                <a:latin typeface="Arial" panose="020B0604020202020204" pitchFamily="34" charset="0"/>
              </a:rPr>
              <a:t>ancer</a:t>
            </a:r>
            <a:r>
              <a:rPr lang="en" altLang="zh-CN" b="0" i="0" dirty="0">
                <a:solidFill>
                  <a:srgbClr val="4A5568"/>
                </a:solidFill>
                <a:effectLst/>
                <a:latin typeface="Arial" panose="020B0604020202020204" pitchFamily="34" charset="0"/>
              </a:rPr>
              <a:t> IHC</a:t>
            </a:r>
          </a:p>
          <a:p>
            <a:pPr algn="l">
              <a:lnSpc>
                <a:spcPct val="120000"/>
              </a:lnSpc>
              <a:spcAft>
                <a:spcPts val="600"/>
              </a:spcAft>
            </a:pPr>
            <a:r>
              <a:rPr lang="zh-CN" altLang="en-US" dirty="0">
                <a:solidFill>
                  <a:srgbClr val="4A5568"/>
                </a:solidFill>
                <a:latin typeface="Arial" panose="020B0604020202020204" pitchFamily="34" charset="0"/>
              </a:rPr>
              <a:t>     </a:t>
            </a:r>
            <a:r>
              <a:rPr lang="en" altLang="zh-CN" b="0" i="0" dirty="0">
                <a:solidFill>
                  <a:srgbClr val="4A5568"/>
                </a:solidFill>
                <a:effectLst/>
                <a:latin typeface="Arial" panose="020B0604020202020204" pitchFamily="34" charset="0"/>
              </a:rPr>
              <a:t>3,498/437/438 train/</a:t>
            </a:r>
            <a:r>
              <a:rPr lang="en" altLang="zh-CN" b="0" i="0" dirty="0" err="1">
                <a:solidFill>
                  <a:srgbClr val="4A5568"/>
                </a:solidFill>
                <a:effectLst/>
                <a:latin typeface="Arial" panose="020B0604020202020204" pitchFamily="34" charset="0"/>
              </a:rPr>
              <a:t>val</a:t>
            </a:r>
            <a:r>
              <a:rPr lang="en" altLang="zh-CN" b="0" i="0" dirty="0">
                <a:solidFill>
                  <a:srgbClr val="4A5568"/>
                </a:solidFill>
                <a:effectLst/>
                <a:latin typeface="Arial" panose="020B0604020202020204" pitchFamily="34" charset="0"/>
              </a:rPr>
              <a:t>/test H&amp;E-HER2 pairs</a:t>
            </a:r>
          </a:p>
          <a:p>
            <a:pPr marL="285750" indent="-285750" algn="l">
              <a:lnSpc>
                <a:spcPct val="120000"/>
              </a:lnSpc>
              <a:buSzPct val="70000"/>
              <a:buFont typeface="Wingdings" pitchFamily="2" charset="2"/>
              <a:buChar char="l"/>
            </a:pPr>
            <a:r>
              <a:rPr lang="en" altLang="zh-CN" b="1" i="0" dirty="0">
                <a:solidFill>
                  <a:srgbClr val="4A5568"/>
                </a:solidFill>
                <a:effectLst/>
                <a:latin typeface="Arial" panose="020B0604020202020204" pitchFamily="34" charset="0"/>
              </a:rPr>
              <a:t>MIST Dataset:</a:t>
            </a:r>
            <a:r>
              <a:rPr lang="en" altLang="zh-CN" b="0" i="0" dirty="0">
                <a:solidFill>
                  <a:srgbClr val="4A5568"/>
                </a:solidFill>
                <a:effectLst/>
                <a:latin typeface="Arial" panose="020B0604020202020204" pitchFamily="34" charset="0"/>
              </a:rPr>
              <a:t> Multi-IHC </a:t>
            </a:r>
            <a:r>
              <a:rPr lang="en-US" altLang="zh-CN" dirty="0">
                <a:solidFill>
                  <a:srgbClr val="4A5568"/>
                </a:solidFill>
                <a:latin typeface="Arial" panose="020B0604020202020204" pitchFamily="34" charset="0"/>
              </a:rPr>
              <a:t>for</a:t>
            </a:r>
            <a:r>
              <a:rPr lang="zh-CN" altLang="en-US" dirty="0">
                <a:solidFill>
                  <a:srgbClr val="4A5568"/>
                </a:solidFill>
                <a:latin typeface="Arial" panose="020B0604020202020204" pitchFamily="34" charset="0"/>
              </a:rPr>
              <a:t> </a:t>
            </a:r>
            <a:r>
              <a:rPr lang="en-US" altLang="zh-CN" dirty="0">
                <a:solidFill>
                  <a:srgbClr val="4A5568"/>
                </a:solidFill>
                <a:latin typeface="Arial" panose="020B0604020202020204" pitchFamily="34" charset="0"/>
              </a:rPr>
              <a:t>breast</a:t>
            </a:r>
            <a:r>
              <a:rPr lang="zh-CN" altLang="en-US" dirty="0">
                <a:solidFill>
                  <a:srgbClr val="4A5568"/>
                </a:solidFill>
                <a:latin typeface="Arial" panose="020B0604020202020204" pitchFamily="34" charset="0"/>
              </a:rPr>
              <a:t> </a:t>
            </a:r>
            <a:r>
              <a:rPr lang="en-US" altLang="zh-CN" dirty="0">
                <a:solidFill>
                  <a:srgbClr val="4A5568"/>
                </a:solidFill>
                <a:latin typeface="Arial" panose="020B0604020202020204" pitchFamily="34" charset="0"/>
              </a:rPr>
              <a:t>cancer</a:t>
            </a:r>
            <a:endParaRPr lang="en" altLang="zh-CN" b="0" i="0" dirty="0">
              <a:solidFill>
                <a:srgbClr val="4A5568"/>
              </a:solidFill>
              <a:effectLst/>
              <a:latin typeface="Arial" panose="020B0604020202020204" pitchFamily="34" charset="0"/>
            </a:endParaRPr>
          </a:p>
          <a:p>
            <a:pPr algn="l">
              <a:lnSpc>
                <a:spcPct val="120000"/>
              </a:lnSpc>
            </a:pPr>
            <a:r>
              <a:rPr lang="zh-CN" altLang="en-US" b="1" i="0" dirty="0">
                <a:solidFill>
                  <a:srgbClr val="4A5568"/>
                </a:solidFill>
                <a:effectLst/>
                <a:latin typeface="Arial" panose="020B0604020202020204" pitchFamily="34" charset="0"/>
              </a:rPr>
              <a:t>     </a:t>
            </a:r>
            <a:r>
              <a:rPr lang="en" altLang="zh-CN" b="1" i="0" dirty="0">
                <a:solidFill>
                  <a:srgbClr val="4A5568"/>
                </a:solidFill>
                <a:effectLst/>
                <a:latin typeface="Arial" panose="020B0604020202020204" pitchFamily="34" charset="0"/>
              </a:rPr>
              <a:t>HER2:</a:t>
            </a:r>
            <a:r>
              <a:rPr lang="en" altLang="zh-CN" b="0" i="0" dirty="0">
                <a:solidFill>
                  <a:srgbClr val="4A5568"/>
                </a:solidFill>
                <a:effectLst/>
                <a:latin typeface="Arial" panose="020B0604020202020204" pitchFamily="34" charset="0"/>
              </a:rPr>
              <a:t> 4,513/564/563 pairs</a:t>
            </a:r>
          </a:p>
          <a:p>
            <a:pPr algn="l">
              <a:lnSpc>
                <a:spcPct val="120000"/>
              </a:lnSpc>
              <a:spcAft>
                <a:spcPts val="600"/>
              </a:spcAft>
            </a:pPr>
            <a:r>
              <a:rPr lang="zh-CN" altLang="en-US" b="1" i="0" dirty="0">
                <a:solidFill>
                  <a:srgbClr val="4A5568"/>
                </a:solidFill>
                <a:effectLst/>
                <a:latin typeface="Arial" panose="020B0604020202020204" pitchFamily="34" charset="0"/>
              </a:rPr>
              <a:t>     </a:t>
            </a:r>
            <a:r>
              <a:rPr lang="en" altLang="zh-CN" b="1" i="0" dirty="0">
                <a:solidFill>
                  <a:srgbClr val="4A5568"/>
                </a:solidFill>
                <a:effectLst/>
                <a:latin typeface="Arial" panose="020B0604020202020204" pitchFamily="34" charset="0"/>
              </a:rPr>
              <a:t>Ki67:</a:t>
            </a:r>
            <a:r>
              <a:rPr lang="en" altLang="zh-CN" b="0" i="0" dirty="0">
                <a:solidFill>
                  <a:srgbClr val="4A5568"/>
                </a:solidFill>
                <a:effectLst/>
                <a:latin typeface="Arial" panose="020B0604020202020204" pitchFamily="34" charset="0"/>
              </a:rPr>
              <a:t> 4,288/536/537 pairs</a:t>
            </a:r>
          </a:p>
          <a:p>
            <a:pPr marL="285750" indent="-285750" algn="l">
              <a:lnSpc>
                <a:spcPct val="120000"/>
              </a:lnSpc>
              <a:buSzPct val="70000"/>
              <a:buFont typeface="Wingdings" pitchFamily="2" charset="2"/>
              <a:buChar char="l"/>
            </a:pPr>
            <a:r>
              <a:rPr lang="en" altLang="zh-CN" b="0" i="0" dirty="0">
                <a:solidFill>
                  <a:srgbClr val="4A5568"/>
                </a:solidFill>
                <a:effectLst/>
                <a:latin typeface="Arial" panose="020B0604020202020204" pitchFamily="34" charset="0"/>
              </a:rPr>
              <a:t>Patch size: 1024×1024 → 256×256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4E37E81-CEBD-97E0-E431-674724521C59}"/>
              </a:ext>
            </a:extLst>
          </p:cNvPr>
          <p:cNvSpPr txBox="1"/>
          <p:nvPr/>
        </p:nvSpPr>
        <p:spPr>
          <a:xfrm>
            <a:off x="6731826" y="1231975"/>
            <a:ext cx="4725161" cy="24163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600"/>
              </a:spcAft>
            </a:pPr>
            <a:r>
              <a:rPr lang="en" altLang="zh-CN" sz="2000" b="1" i="0" dirty="0">
                <a:solidFill>
                  <a:srgbClr val="667EEA"/>
                </a:solidFill>
                <a:effectLst/>
                <a:latin typeface="Arial" panose="020B0604020202020204" pitchFamily="34" charset="0"/>
              </a:rPr>
              <a:t>Implementation Details</a:t>
            </a:r>
          </a:p>
          <a:p>
            <a:pPr marL="285750" indent="-285750" algn="l">
              <a:lnSpc>
                <a:spcPct val="120000"/>
              </a:lnSpc>
              <a:spcAft>
                <a:spcPts val="600"/>
              </a:spcAft>
              <a:buSzPct val="70000"/>
              <a:buFont typeface="Wingdings" pitchFamily="2" charset="2"/>
              <a:buChar char="l"/>
            </a:pPr>
            <a:r>
              <a:rPr lang="en" altLang="zh-CN" b="1" i="0" dirty="0">
                <a:solidFill>
                  <a:srgbClr val="4A5568"/>
                </a:solidFill>
                <a:effectLst/>
                <a:latin typeface="Arial" panose="020B0604020202020204" pitchFamily="34" charset="0"/>
              </a:rPr>
              <a:t>Hardware:</a:t>
            </a:r>
            <a:r>
              <a:rPr lang="en" altLang="zh-CN" b="0" i="0" dirty="0">
                <a:solidFill>
                  <a:srgbClr val="4A5568"/>
                </a:solidFill>
                <a:effectLst/>
                <a:latin typeface="Arial" panose="020B0604020202020204" pitchFamily="34" charset="0"/>
              </a:rPr>
              <a:t> 2×Tesla V100 32GB GPUs</a:t>
            </a:r>
          </a:p>
          <a:p>
            <a:pPr marL="285750" indent="-285750" algn="l">
              <a:lnSpc>
                <a:spcPct val="120000"/>
              </a:lnSpc>
              <a:spcAft>
                <a:spcPts val="600"/>
              </a:spcAft>
              <a:buSzPct val="70000"/>
              <a:buFont typeface="Wingdings" pitchFamily="2" charset="2"/>
              <a:buChar char="l"/>
            </a:pPr>
            <a:r>
              <a:rPr lang="en" altLang="zh-CN" b="1" i="0" dirty="0">
                <a:solidFill>
                  <a:srgbClr val="4A5568"/>
                </a:solidFill>
                <a:effectLst/>
                <a:latin typeface="Arial" panose="020B0604020202020204" pitchFamily="34" charset="0"/>
              </a:rPr>
              <a:t>Training:</a:t>
            </a:r>
            <a:r>
              <a:rPr lang="en" altLang="zh-CN" b="0" i="0" dirty="0">
                <a:solidFill>
                  <a:srgbClr val="4A5568"/>
                </a:solidFill>
                <a:effectLst/>
                <a:latin typeface="Arial" panose="020B0604020202020204" pitchFamily="34" charset="0"/>
              </a:rPr>
              <a:t> 40k iterations, batch size 4</a:t>
            </a:r>
          </a:p>
          <a:p>
            <a:pPr marL="285750" indent="-285750" algn="l">
              <a:lnSpc>
                <a:spcPct val="120000"/>
              </a:lnSpc>
              <a:spcAft>
                <a:spcPts val="600"/>
              </a:spcAft>
              <a:buSzPct val="70000"/>
              <a:buFont typeface="Wingdings" pitchFamily="2" charset="2"/>
              <a:buChar char="l"/>
            </a:pPr>
            <a:r>
              <a:rPr lang="en" altLang="zh-CN" b="1" i="0" dirty="0">
                <a:solidFill>
                  <a:srgbClr val="4A5568"/>
                </a:solidFill>
                <a:effectLst/>
                <a:latin typeface="Arial" panose="020B0604020202020204" pitchFamily="34" charset="0"/>
              </a:rPr>
              <a:t>Optimizer:</a:t>
            </a:r>
            <a:r>
              <a:rPr lang="en" altLang="zh-CN" b="0" i="0" dirty="0">
                <a:solidFill>
                  <a:srgbClr val="4A5568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" altLang="zh-CN" b="0" i="0" dirty="0" err="1">
                <a:solidFill>
                  <a:srgbClr val="4A5568"/>
                </a:solidFill>
                <a:effectLst/>
                <a:latin typeface="Arial" panose="020B0604020202020204" pitchFamily="34" charset="0"/>
              </a:rPr>
              <a:t>AdamW</a:t>
            </a:r>
            <a:r>
              <a:rPr lang="en" altLang="zh-CN" b="0" i="0" dirty="0">
                <a:solidFill>
                  <a:srgbClr val="4A5568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n" altLang="zh-CN" b="0" i="0" dirty="0" err="1">
                <a:solidFill>
                  <a:srgbClr val="4A5568"/>
                </a:solidFill>
                <a:effectLst/>
                <a:latin typeface="Arial" panose="020B0604020202020204" pitchFamily="34" charset="0"/>
              </a:rPr>
              <a:t>lr</a:t>
            </a:r>
            <a:r>
              <a:rPr lang="en" altLang="zh-CN" b="0" i="0" dirty="0">
                <a:solidFill>
                  <a:srgbClr val="4A5568"/>
                </a:solidFill>
                <a:effectLst/>
                <a:latin typeface="Arial" panose="020B0604020202020204" pitchFamily="34" charset="0"/>
              </a:rPr>
              <a:t> = 1×10⁻⁴</a:t>
            </a:r>
          </a:p>
          <a:p>
            <a:pPr marL="285750" indent="-285750" algn="l">
              <a:lnSpc>
                <a:spcPct val="120000"/>
              </a:lnSpc>
              <a:spcAft>
                <a:spcPts val="600"/>
              </a:spcAft>
              <a:buSzPct val="70000"/>
              <a:buFont typeface="Wingdings" pitchFamily="2" charset="2"/>
              <a:buChar char="l"/>
            </a:pPr>
            <a:r>
              <a:rPr lang="en" altLang="zh-CN" b="1" i="0" dirty="0">
                <a:solidFill>
                  <a:srgbClr val="4A5568"/>
                </a:solidFill>
                <a:effectLst/>
                <a:latin typeface="Arial" panose="020B0604020202020204" pitchFamily="34" charset="0"/>
              </a:rPr>
              <a:t>Timesteps:</a:t>
            </a:r>
            <a:r>
              <a:rPr lang="en" altLang="zh-CN" b="0" i="0" dirty="0">
                <a:solidFill>
                  <a:srgbClr val="4A5568"/>
                </a:solidFill>
                <a:effectLst/>
                <a:latin typeface="Arial" panose="020B0604020202020204" pitchFamily="34" charset="0"/>
              </a:rPr>
              <a:t> N = 300, t'₀ = 40</a:t>
            </a:r>
          </a:p>
          <a:p>
            <a:pPr marL="285750" indent="-285750" algn="l">
              <a:lnSpc>
                <a:spcPct val="120000"/>
              </a:lnSpc>
              <a:spcAft>
                <a:spcPts val="600"/>
              </a:spcAft>
              <a:buSzPct val="70000"/>
              <a:buFont typeface="Wingdings" pitchFamily="2" charset="2"/>
              <a:buChar char="l"/>
            </a:pPr>
            <a:r>
              <a:rPr lang="en" altLang="zh-CN" b="1" i="0" dirty="0">
                <a:solidFill>
                  <a:srgbClr val="4A5568"/>
                </a:solidFill>
                <a:effectLst/>
                <a:latin typeface="Arial" panose="020B0604020202020204" pitchFamily="34" charset="0"/>
              </a:rPr>
              <a:t>Framework:</a:t>
            </a:r>
            <a:r>
              <a:rPr lang="en" altLang="zh-CN" b="0" i="0" dirty="0">
                <a:solidFill>
                  <a:srgbClr val="4A5568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" altLang="zh-CN" b="0" i="0" dirty="0" err="1">
                <a:solidFill>
                  <a:srgbClr val="4A5568"/>
                </a:solidFill>
                <a:effectLst/>
                <a:latin typeface="Arial" panose="020B0604020202020204" pitchFamily="34" charset="0"/>
              </a:rPr>
              <a:t>PyTorch</a:t>
            </a:r>
            <a:endParaRPr lang="en" altLang="zh-CN" b="0" i="0" dirty="0">
              <a:solidFill>
                <a:srgbClr val="4A5568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9EA8083-4294-714E-003B-2ADF78A244A1}"/>
              </a:ext>
            </a:extLst>
          </p:cNvPr>
          <p:cNvSpPr txBox="1"/>
          <p:nvPr/>
        </p:nvSpPr>
        <p:spPr>
          <a:xfrm>
            <a:off x="1644649" y="4123775"/>
            <a:ext cx="8007351" cy="17761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600"/>
              </a:spcAft>
            </a:pPr>
            <a:r>
              <a:rPr lang="en" altLang="zh-CN" sz="2000" b="1" i="0" dirty="0">
                <a:solidFill>
                  <a:srgbClr val="667EEA"/>
                </a:solidFill>
                <a:effectLst/>
                <a:latin typeface="Arial" panose="020B0604020202020204" pitchFamily="34" charset="0"/>
              </a:rPr>
              <a:t>Evaluation Metrics</a:t>
            </a:r>
          </a:p>
          <a:p>
            <a:pPr marL="285750" indent="-285750" algn="l">
              <a:lnSpc>
                <a:spcPct val="120000"/>
              </a:lnSpc>
              <a:buSzPct val="70000"/>
              <a:buFont typeface="Wingdings" pitchFamily="2" charset="2"/>
              <a:buChar char="l"/>
            </a:pPr>
            <a:r>
              <a:rPr lang="en" altLang="zh-CN" b="1" i="0" dirty="0">
                <a:solidFill>
                  <a:srgbClr val="4A5568"/>
                </a:solidFill>
                <a:effectLst/>
                <a:latin typeface="Arial" panose="020B0604020202020204" pitchFamily="34" charset="0"/>
              </a:rPr>
              <a:t>PSNR:</a:t>
            </a:r>
            <a:r>
              <a:rPr lang="en" altLang="zh-CN" b="0" i="0" dirty="0">
                <a:solidFill>
                  <a:srgbClr val="4A5568"/>
                </a:solidFill>
                <a:effectLst/>
                <a:latin typeface="Arial" panose="020B0604020202020204" pitchFamily="34" charset="0"/>
              </a:rPr>
              <a:t> Objective image quality assessment</a:t>
            </a:r>
          </a:p>
          <a:p>
            <a:pPr marL="285750" indent="-285750" algn="l">
              <a:lnSpc>
                <a:spcPct val="120000"/>
              </a:lnSpc>
              <a:buSzPct val="70000"/>
              <a:buFont typeface="Wingdings" pitchFamily="2" charset="2"/>
              <a:buChar char="l"/>
            </a:pPr>
            <a:r>
              <a:rPr lang="en" altLang="zh-CN" b="1" i="0" dirty="0">
                <a:solidFill>
                  <a:srgbClr val="4A5568"/>
                </a:solidFill>
                <a:effectLst/>
                <a:latin typeface="Arial" panose="020B0604020202020204" pitchFamily="34" charset="0"/>
              </a:rPr>
              <a:t>VIF:</a:t>
            </a:r>
            <a:r>
              <a:rPr lang="en" altLang="zh-CN" b="0" i="0" dirty="0">
                <a:solidFill>
                  <a:srgbClr val="4A5568"/>
                </a:solidFill>
                <a:effectLst/>
                <a:latin typeface="Arial" panose="020B0604020202020204" pitchFamily="34" charset="0"/>
              </a:rPr>
              <a:t> Visual Information Fidelity (information preservation)</a:t>
            </a:r>
          </a:p>
          <a:p>
            <a:pPr marL="285750" indent="-285750" algn="l">
              <a:lnSpc>
                <a:spcPct val="120000"/>
              </a:lnSpc>
              <a:buSzPct val="70000"/>
              <a:buFont typeface="Wingdings" pitchFamily="2" charset="2"/>
              <a:buChar char="l"/>
            </a:pPr>
            <a:r>
              <a:rPr lang="en" altLang="zh-CN" b="1" i="0" dirty="0">
                <a:solidFill>
                  <a:srgbClr val="4A5568"/>
                </a:solidFill>
                <a:effectLst/>
                <a:latin typeface="Arial" panose="020B0604020202020204" pitchFamily="34" charset="0"/>
              </a:rPr>
              <a:t>Hist:</a:t>
            </a:r>
            <a:r>
              <a:rPr lang="en" altLang="zh-CN" b="0" i="0" dirty="0">
                <a:solidFill>
                  <a:srgbClr val="4A5568"/>
                </a:solidFill>
                <a:effectLst/>
                <a:latin typeface="Arial" panose="020B0604020202020204" pitchFamily="34" charset="0"/>
              </a:rPr>
              <a:t> Histogram correlation (color matching)</a:t>
            </a:r>
          </a:p>
          <a:p>
            <a:pPr marL="285750" indent="-285750" algn="l">
              <a:lnSpc>
                <a:spcPct val="120000"/>
              </a:lnSpc>
              <a:buSzPct val="70000"/>
              <a:buFont typeface="Wingdings" pitchFamily="2" charset="2"/>
              <a:buChar char="l"/>
            </a:pPr>
            <a:r>
              <a:rPr lang="en" altLang="zh-CN" b="1" i="0" dirty="0">
                <a:solidFill>
                  <a:srgbClr val="4A5568"/>
                </a:solidFill>
                <a:effectLst/>
                <a:latin typeface="Arial" panose="020B0604020202020204" pitchFamily="34" charset="0"/>
              </a:rPr>
              <a:t>IOD:</a:t>
            </a:r>
            <a:r>
              <a:rPr lang="en" altLang="zh-CN" b="0" i="0" dirty="0">
                <a:solidFill>
                  <a:srgbClr val="4A5568"/>
                </a:solidFill>
                <a:effectLst/>
                <a:latin typeface="Arial" panose="020B0604020202020204" pitchFamily="34" charset="0"/>
              </a:rPr>
              <a:t> Integrated Optical Density deviation (clinical relevance)</a:t>
            </a:r>
          </a:p>
        </p:txBody>
      </p:sp>
    </p:spTree>
    <p:extLst>
      <p:ext uri="{BB962C8B-B14F-4D97-AF65-F5344CB8AC3E}">
        <p14:creationId xmlns:p14="http://schemas.microsoft.com/office/powerpoint/2010/main" val="18782900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2BF611-8F50-AEF9-13E2-0B664D0C22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394C06-9ABC-2C6A-19F8-4CE103A290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Experimental Results 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575490-5D18-9762-6743-8207E8735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B873C-A46E-4878-A014-BF36A57BE664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EE11004-A87F-4463-CC88-AF1B430DD0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507" y="1492250"/>
            <a:ext cx="10416986" cy="387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6874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2BF611-8F50-AEF9-13E2-0B664D0C22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394C06-9ABC-2C6A-19F8-4CE103A290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Experimental Results  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575490-5D18-9762-6743-8207E8735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B873C-A46E-4878-A014-BF36A57BE664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20CA628-A4D5-9844-A154-C1EF2480CC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7997" y="1048085"/>
            <a:ext cx="8614383" cy="5327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34486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be4f73d9-03f1-41f9-9f80-4c47cce4861d&quot;,&quot;Name&quot;:&quot;Custom1&quot;,&quot;Kind&quot;:&quot;Custom&quot;,&quot;OldGuidesSetting&quot;:{&quot;HeaderHeight&quot;:9.0,&quot;FooterHeight&quot;:5.0,&quot;SideMargin&quot;:3.0,&quot;TopMargin&quot;:2.0,&quot;BottomMargin&quot;:2.0,&quot;IntervalMargin&quot;:3.0}}"/>
</p:tagLst>
</file>

<file path=ppt/theme/theme1.xml><?xml version="1.0" encoding="utf-8"?>
<a:theme xmlns:a="http://schemas.openxmlformats.org/drawingml/2006/main" name="PolyU PowerPoint Template">
  <a:themeElements>
    <a:clrScheme name="Office Theme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004199"/>
      </a:accent1>
      <a:accent2>
        <a:srgbClr val="1294C8"/>
      </a:accent2>
      <a:accent3>
        <a:srgbClr val="E48F06"/>
      </a:accent3>
      <a:accent4>
        <a:srgbClr val="599F25"/>
      </a:accent4>
      <a:accent5>
        <a:srgbClr val="BC1928"/>
      </a:accent5>
      <a:accent6>
        <a:srgbClr val="18232C"/>
      </a:accent6>
      <a:hlink>
        <a:srgbClr val="4472C4"/>
      </a:hlink>
      <a:folHlink>
        <a:srgbClr val="BFBFB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lyU PowerPoint Template.potx" id="{E764C88A-3F4D-4507-BBB9-91228AAE1803}" vid="{F59133E1-B675-43DD-959C-EDA83C074C2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 Theme">
    <a:dk1>
      <a:srgbClr val="000000"/>
    </a:dk1>
    <a:lt1>
      <a:srgbClr val="FFFFFF"/>
    </a:lt1>
    <a:dk2>
      <a:srgbClr val="778495"/>
    </a:dk2>
    <a:lt2>
      <a:srgbClr val="F0F0F0"/>
    </a:lt2>
    <a:accent1>
      <a:srgbClr val="004199"/>
    </a:accent1>
    <a:accent2>
      <a:srgbClr val="1294C8"/>
    </a:accent2>
    <a:accent3>
      <a:srgbClr val="E48F06"/>
    </a:accent3>
    <a:accent4>
      <a:srgbClr val="599F25"/>
    </a:accent4>
    <a:accent5>
      <a:srgbClr val="BC1928"/>
    </a:accent5>
    <a:accent6>
      <a:srgbClr val="18232C"/>
    </a:accent6>
    <a:hlink>
      <a:srgbClr val="4472C4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45779</TotalTime>
  <Words>531</Words>
  <Application>Microsoft Macintosh PowerPoint</Application>
  <PresentationFormat>宽屏</PresentationFormat>
  <Paragraphs>105</Paragraphs>
  <Slides>12</Slides>
  <Notes>11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19" baseType="lpstr">
      <vt:lpstr>SFBX1440</vt:lpstr>
      <vt:lpstr>SFRM0900</vt:lpstr>
      <vt:lpstr>Arial</vt:lpstr>
      <vt:lpstr>Calibri</vt:lpstr>
      <vt:lpstr>Times New Roman</vt:lpstr>
      <vt:lpstr>Wingdings</vt:lpstr>
      <vt:lpstr>PolyU PowerPoint Template</vt:lpstr>
      <vt:lpstr>Score-based Diffusion Model for Unpaired Virtual Histology Staining   </vt:lpstr>
      <vt:lpstr>Background &amp; Motivation </vt:lpstr>
      <vt:lpstr>Key Challenges</vt:lpstr>
      <vt:lpstr>Methodology </vt:lpstr>
      <vt:lpstr>Methodology </vt:lpstr>
      <vt:lpstr>Methodology </vt:lpstr>
      <vt:lpstr>Experimental Setup </vt:lpstr>
      <vt:lpstr>Experimental Results </vt:lpstr>
      <vt:lpstr>Experimental Results  </vt:lpstr>
      <vt:lpstr>Ablation Study </vt:lpstr>
      <vt:lpstr>Conclusion &amp; Future Work 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ZHANG, Jiang [Student]</dc:creator>
  <cp:lastModifiedBy>Microsoft Office User</cp:lastModifiedBy>
  <cp:revision>956</cp:revision>
  <dcterms:created xsi:type="dcterms:W3CDTF">2021-12-06T09:57:31Z</dcterms:created>
  <dcterms:modified xsi:type="dcterms:W3CDTF">2025-09-18T15:57:42Z</dcterms:modified>
</cp:coreProperties>
</file>